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17"/>
  </p:notesMasterIdLst>
  <p:sldIdLst>
    <p:sldId id="256" r:id="rId5"/>
    <p:sldId id="258" r:id="rId6"/>
    <p:sldId id="259" r:id="rId7"/>
    <p:sldId id="275" r:id="rId8"/>
    <p:sldId id="297" r:id="rId9"/>
    <p:sldId id="261" r:id="rId10"/>
    <p:sldId id="260" r:id="rId11"/>
    <p:sldId id="270" r:id="rId12"/>
    <p:sldId id="276" r:id="rId13"/>
    <p:sldId id="273" r:id="rId14"/>
    <p:sldId id="277" r:id="rId15"/>
    <p:sldId id="266" r:id="rId16"/>
  </p:sldIdLst>
  <p:sldSz cx="9144000" cy="5143500" type="screen16x9"/>
  <p:notesSz cx="6858000" cy="9144000"/>
  <p:embeddedFontLst>
    <p:embeddedFont>
      <p:font typeface="Catamaran Light" panose="020B0604020202020204" charset="0"/>
      <p:regular r:id="rId18"/>
      <p:bold r:id="rId19"/>
    </p:embeddedFont>
    <p:embeddedFont>
      <p:font typeface="Fira Sans Extra Condensed Medium" panose="020B0604020202020204" charset="0"/>
      <p:regular r:id="rId20"/>
      <p:bold r:id="rId21"/>
      <p:italic r:id="rId22"/>
      <p:boldItalic r:id="rId23"/>
    </p:embeddedFont>
    <p:embeddedFont>
      <p:font typeface="Livvic"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12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5B2B93-9989-4657-84AD-3A2BBD3C6DF9}">
  <a:tblStyle styleId="{205B2B93-9989-4657-84AD-3A2BBD3C6D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242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Promotion &amp; Outreach Plan: Class Announcements, Posters &amp; Flyers, Social Media, Emails, and Collaborations with clubs/departments (CS, DS, Info Systems)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hackathon is a time-limited event where individuals or teams collaborate to develop innovative projects, typically related to software or technology. “Creative Marathon”. Projects could be things such as mobile apps, websites, games, AI models, etc.</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 to how I will be running it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0D09667-FA2A-C782-DDA8-16CD76A2A983}"/>
            </a:ext>
          </a:extLst>
        </p:cNvPr>
        <p:cNvGrpSpPr/>
        <p:nvPr/>
      </p:nvGrpSpPr>
      <p:grpSpPr>
        <a:xfrm>
          <a:off x="0" y="0"/>
          <a:ext cx="0" cy="0"/>
          <a:chOff x="0" y="0"/>
          <a:chExt cx="0" cy="0"/>
        </a:xfrm>
      </p:grpSpPr>
      <p:sp>
        <p:nvSpPr>
          <p:cNvPr id="254" name="Google Shape;254;g33e13d9a7e_0_105:notes">
            <a:extLst>
              <a:ext uri="{FF2B5EF4-FFF2-40B4-BE49-F238E27FC236}">
                <a16:creationId xmlns:a16="http://schemas.microsoft.com/office/drawing/2014/main" id="{7341C848-2024-1FC3-B22E-49E232498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a:extLst>
              <a:ext uri="{FF2B5EF4-FFF2-40B4-BE49-F238E27FC236}">
                <a16:creationId xmlns:a16="http://schemas.microsoft.com/office/drawing/2014/main" id="{3D9C75CF-5FBF-8018-1321-5584FCD8C0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7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8:30am-8:30pm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35569022"/>
      </p:ext>
    </p:extLst>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2"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alisbury.edu/hackatho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2" name="Picture 1">
            <a:extLst>
              <a:ext uri="{FF2B5EF4-FFF2-40B4-BE49-F238E27FC236}">
                <a16:creationId xmlns:a16="http://schemas.microsoft.com/office/drawing/2014/main" id="{6C4C755D-5467-6F49-8DD9-0A676EF7C00A}"/>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196083" y="-21272"/>
            <a:ext cx="5947915" cy="5164772"/>
          </a:xfrm>
          <a:prstGeom prst="rect">
            <a:avLst/>
          </a:prstGeom>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499" y="345681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lt1"/>
                </a:solidFill>
              </a:rPr>
              <a:t>Presented by </a:t>
            </a:r>
            <a:r>
              <a:rPr lang="en-US" sz="1600" dirty="0">
                <a:solidFill>
                  <a:schemeClr val="lt1"/>
                </a:solidFill>
              </a:rPr>
              <a:t>JJ McCauley</a:t>
            </a:r>
          </a:p>
          <a:p>
            <a:pPr marL="0" lvl="0" indent="0" algn="l" rtl="0">
              <a:spcBef>
                <a:spcPts val="0"/>
              </a:spcBef>
              <a:spcAft>
                <a:spcPts val="0"/>
              </a:spcAft>
              <a:buNone/>
            </a:pPr>
            <a:r>
              <a:rPr lang="en-US" sz="1050" dirty="0">
                <a:solidFill>
                  <a:schemeClr val="lt1"/>
                </a:solidFill>
              </a:rPr>
              <a:t>Junior Computer Science Student</a:t>
            </a:r>
          </a:p>
          <a:p>
            <a:pPr marL="0" lvl="0" indent="0" algn="l" rtl="0">
              <a:spcBef>
                <a:spcPts val="0"/>
              </a:spcBef>
              <a:spcAft>
                <a:spcPts val="0"/>
              </a:spcAft>
              <a:buNone/>
            </a:pPr>
            <a:r>
              <a:rPr lang="en-US" sz="1050" dirty="0">
                <a:solidFill>
                  <a:schemeClr val="lt1"/>
                </a:solidFill>
              </a:rPr>
              <a:t>Founder of GullHacks</a:t>
            </a:r>
            <a:endParaRPr sz="1050" dirty="0">
              <a:solidFill>
                <a:schemeClr val="lt1"/>
              </a:solidFill>
            </a:endParaRPr>
          </a:p>
        </p:txBody>
      </p:sp>
      <p:sp>
        <p:nvSpPr>
          <p:cNvPr id="130" name="Google Shape;130;p26"/>
          <p:cNvSpPr txBox="1">
            <a:spLocks noGrp="1"/>
          </p:cNvSpPr>
          <p:nvPr>
            <p:ph type="ctrTitle"/>
          </p:nvPr>
        </p:nvSpPr>
        <p:spPr>
          <a:xfrm>
            <a:off x="1039651" y="1751701"/>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lt1"/>
                </a:solidFill>
              </a:rPr>
              <a:t>GullHacks</a:t>
            </a:r>
            <a:br>
              <a:rPr lang="en-US" dirty="0">
                <a:solidFill>
                  <a:schemeClr val="lt1"/>
                </a:solidFill>
              </a:rPr>
            </a:br>
            <a:r>
              <a:rPr lang="en-US" sz="2400" dirty="0">
                <a:solidFill>
                  <a:schemeClr val="lt1"/>
                </a:solidFill>
              </a:rPr>
              <a:t>Salisbury’s First Ever Hackathon</a:t>
            </a:r>
            <a:endParaRPr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91E5F1B4-B0FE-3BD4-B54F-52D6C7480A2A}"/>
              </a:ext>
            </a:extLst>
          </p:cNvPr>
          <p:cNvSpPr txBox="1"/>
          <p:nvPr/>
        </p:nvSpPr>
        <p:spPr>
          <a:xfrm>
            <a:off x="1060051" y="1470392"/>
            <a:ext cx="4572000" cy="461665"/>
          </a:xfrm>
          <a:prstGeom prst="rect">
            <a:avLst/>
          </a:prstGeom>
          <a:noFill/>
        </p:spPr>
        <p:txBody>
          <a:bodyPr wrap="square">
            <a:spAutoFit/>
          </a:bodyPr>
          <a:lstStyle/>
          <a:p>
            <a:r>
              <a:rPr lang="en-US" sz="2400" b="1">
                <a:solidFill>
                  <a:schemeClr val="lt1"/>
                </a:solidFill>
                <a:latin typeface="Livvic"/>
                <a:sym typeface="Livvic"/>
              </a:rPr>
              <a:t>Introducing</a:t>
            </a:r>
            <a:r>
              <a:rPr lang="en-US" sz="1400">
                <a:solidFill>
                  <a:schemeClr val="lt1"/>
                </a:solidFill>
              </a:rPr>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43"/>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solidFill>
                  <a:schemeClr val="lt1"/>
                </a:solidFill>
              </a:rPr>
              <a:t>Preview of the SU Hacks Website, developed in conjunction with the SU webmasters via Wordpress. This ensures that the website can run on SU servers, and that future organizers can easily edit and expand upon the website</a:t>
            </a:r>
            <a:endParaRPr>
              <a:solidFill>
                <a:schemeClr val="lt1"/>
              </a:solidFill>
            </a:endParaRPr>
          </a:p>
        </p:txBody>
      </p:sp>
      <p:sp>
        <p:nvSpPr>
          <p:cNvPr id="384" name="Google Shape;384;p43"/>
          <p:cNvSpPr txBox="1">
            <a:spLocks noGrp="1"/>
          </p:cNvSpPr>
          <p:nvPr>
            <p:ph type="ctrTitle"/>
          </p:nvPr>
        </p:nvSpPr>
        <p:spPr>
          <a:xfrm rot="5400000">
            <a:off x="6535506" y="1790654"/>
            <a:ext cx="320205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WEBSITE PREVIEW</a:t>
            </a:r>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artoon bird with sunglasses&#10;&#10;AI-generated content may be incorrect.">
            <a:hlinkClick r:id="rId3"/>
            <a:extLst>
              <a:ext uri="{FF2B5EF4-FFF2-40B4-BE49-F238E27FC236}">
                <a16:creationId xmlns:a16="http://schemas.microsoft.com/office/drawing/2014/main" id="{73EEC170-6954-7708-C1A1-38FA9FD00A1F}"/>
              </a:ext>
            </a:extLst>
          </p:cNvPr>
          <p:cNvPicPr>
            <a:picLocks noChangeAspect="1"/>
          </p:cNvPicPr>
          <p:nvPr/>
        </p:nvPicPr>
        <p:blipFill>
          <a:blip r:embed="rId4"/>
          <a:stretch>
            <a:fillRect/>
          </a:stretch>
        </p:blipFill>
        <p:spPr>
          <a:xfrm>
            <a:off x="1430920" y="653407"/>
            <a:ext cx="2068356" cy="2068356"/>
          </a:xfrm>
          <a:prstGeom prst="rect">
            <a:avLst/>
          </a:prstGeom>
        </p:spPr>
      </p:pic>
      <p:pic>
        <p:nvPicPr>
          <p:cNvPr id="3" name="Picture 2">
            <a:extLst>
              <a:ext uri="{FF2B5EF4-FFF2-40B4-BE49-F238E27FC236}">
                <a16:creationId xmlns:a16="http://schemas.microsoft.com/office/drawing/2014/main" id="{CE67A95C-6144-1D16-79E4-8F90C193E089}"/>
              </a:ext>
            </a:extLst>
          </p:cNvPr>
          <p:cNvPicPr>
            <a:picLocks noChangeAspect="1"/>
          </p:cNvPicPr>
          <p:nvPr/>
        </p:nvPicPr>
        <p:blipFill>
          <a:blip r:embed="rId5"/>
          <a:stretch>
            <a:fillRect/>
          </a:stretch>
        </p:blipFill>
        <p:spPr>
          <a:xfrm>
            <a:off x="3694312" y="678600"/>
            <a:ext cx="2103587" cy="21035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7"/>
          <p:cNvSpPr/>
          <p:nvPr/>
        </p:nvSpPr>
        <p:spPr>
          <a:xfrm>
            <a:off x="53340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24003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3889388"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718313"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942975"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47"/>
          <p:cNvCxnSpPr/>
          <p:nvPr/>
        </p:nvCxnSpPr>
        <p:spPr>
          <a:xfrm rot="10800000">
            <a:off x="2511450" y="533400"/>
            <a:ext cx="0" cy="2095500"/>
          </a:xfrm>
          <a:prstGeom prst="straightConnector1">
            <a:avLst/>
          </a:prstGeom>
          <a:noFill/>
          <a:ln w="19050" cap="flat" cmpd="sng">
            <a:solidFill>
              <a:schemeClr val="accent1"/>
            </a:solidFill>
            <a:prstDash val="solid"/>
            <a:round/>
            <a:headEnd type="none" w="med" len="med"/>
            <a:tailEnd type="none" w="med" len="med"/>
          </a:ln>
        </p:spPr>
      </p:cxnSp>
      <p:cxnSp>
        <p:nvCxnSpPr>
          <p:cNvPr id="462" name="Google Shape;462;p47"/>
          <p:cNvCxnSpPr/>
          <p:nvPr/>
        </p:nvCxnSpPr>
        <p:spPr>
          <a:xfrm rot="10800000">
            <a:off x="5426100" y="533400"/>
            <a:ext cx="0" cy="2095500"/>
          </a:xfrm>
          <a:prstGeom prst="straightConnector1">
            <a:avLst/>
          </a:prstGeom>
          <a:noFill/>
          <a:ln w="19050" cap="flat" cmpd="sng">
            <a:solidFill>
              <a:schemeClr val="accent1"/>
            </a:solidFill>
            <a:prstDash val="solid"/>
            <a:round/>
            <a:headEnd type="none" w="med" len="med"/>
            <a:tailEnd type="none" w="med" len="med"/>
          </a:ln>
        </p:spPr>
      </p:cxnSp>
      <p:sp>
        <p:nvSpPr>
          <p:cNvPr id="463" name="Google Shape;463;p47"/>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TIMELINE</a:t>
            </a:r>
            <a:endParaRPr/>
          </a:p>
        </p:txBody>
      </p:sp>
      <p:sp>
        <p:nvSpPr>
          <p:cNvPr id="464" name="Google Shape;464;p47"/>
          <p:cNvSpPr txBox="1"/>
          <p:nvPr/>
        </p:nvSpPr>
        <p:spPr>
          <a:xfrm>
            <a:off x="2505149" y="705225"/>
            <a:ext cx="2066849"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Finalize known budget, put in PO orders for known items, build the </a:t>
            </a:r>
            <a:r>
              <a:rPr lang="en-US" sz="1200" dirty="0" err="1">
                <a:solidFill>
                  <a:schemeClr val="dk1"/>
                </a:solidFill>
                <a:latin typeface="Catamaran Light"/>
                <a:ea typeface="Catamaran Light"/>
                <a:cs typeface="Catamaran Light"/>
                <a:sym typeface="Catamaran Light"/>
              </a:rPr>
              <a:t>Devpost</a:t>
            </a:r>
            <a:r>
              <a:rPr lang="en-US" sz="1200" dirty="0">
                <a:solidFill>
                  <a:schemeClr val="dk1"/>
                </a:solidFill>
                <a:latin typeface="Catamaran Light"/>
                <a:ea typeface="Catamaran Light"/>
                <a:cs typeface="Catamaran Light"/>
                <a:sym typeface="Catamaran Light"/>
              </a:rPr>
              <a:t> page</a:t>
            </a:r>
            <a:endParaRPr sz="1200" dirty="0">
              <a:solidFill>
                <a:schemeClr val="dk1"/>
              </a:solidFill>
              <a:latin typeface="Catamaran Light"/>
              <a:ea typeface="Catamaran Light"/>
              <a:cs typeface="Catamaran Light"/>
              <a:sym typeface="Catamaran Light"/>
            </a:endParaRPr>
          </a:p>
        </p:txBody>
      </p:sp>
      <p:sp>
        <p:nvSpPr>
          <p:cNvPr id="465" name="Google Shape;465;p47"/>
          <p:cNvSpPr txBox="1"/>
          <p:nvPr/>
        </p:nvSpPr>
        <p:spPr>
          <a:xfrm>
            <a:off x="2486099" y="405075"/>
            <a:ext cx="1509072"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June</a:t>
            </a:r>
            <a:endParaRPr sz="1800" b="1" dirty="0">
              <a:solidFill>
                <a:schemeClr val="dk1"/>
              </a:solidFill>
              <a:latin typeface="Livvic"/>
              <a:ea typeface="Livvic"/>
              <a:cs typeface="Livvic"/>
              <a:sym typeface="Livvic"/>
            </a:endParaRPr>
          </a:p>
        </p:txBody>
      </p:sp>
      <p:grpSp>
        <p:nvGrpSpPr>
          <p:cNvPr id="466" name="Google Shape;466;p47"/>
          <p:cNvGrpSpPr/>
          <p:nvPr/>
        </p:nvGrpSpPr>
        <p:grpSpPr>
          <a:xfrm>
            <a:off x="942975" y="2460601"/>
            <a:ext cx="6001362" cy="222300"/>
            <a:chOff x="1464850" y="436376"/>
            <a:chExt cx="6001362" cy="222300"/>
          </a:xfrm>
        </p:grpSpPr>
        <p:sp>
          <p:nvSpPr>
            <p:cNvPr id="467" name="Google Shape;467;p47"/>
            <p:cNvSpPr/>
            <p:nvPr/>
          </p:nvSpPr>
          <p:spPr>
            <a:xfrm>
              <a:off x="1464850"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410215"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7243912"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2920366"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5831847"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47"/>
            <p:cNvCxnSpPr/>
            <p:nvPr/>
          </p:nvCxnSpPr>
          <p:spPr>
            <a:xfrm>
              <a:off x="1798637"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47"/>
            <p:cNvCxnSpPr/>
            <p:nvPr/>
          </p:nvCxnSpPr>
          <p:spPr>
            <a:xfrm>
              <a:off x="327624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47"/>
            <p:cNvCxnSpPr/>
            <p:nvPr/>
          </p:nvCxnSpPr>
          <p:spPr>
            <a:xfrm>
              <a:off x="475389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47"/>
            <p:cNvCxnSpPr/>
            <p:nvPr/>
          </p:nvCxnSpPr>
          <p:spPr>
            <a:xfrm>
              <a:off x="6143961" y="547513"/>
              <a:ext cx="988200" cy="0"/>
            </a:xfrm>
            <a:prstGeom prst="straightConnector1">
              <a:avLst/>
            </a:prstGeom>
            <a:noFill/>
            <a:ln w="19050" cap="flat" cmpd="sng">
              <a:solidFill>
                <a:schemeClr val="dk1"/>
              </a:solidFill>
              <a:prstDash val="solid"/>
              <a:round/>
              <a:headEnd type="none" w="med" len="med"/>
              <a:tailEnd type="none" w="med" len="med"/>
            </a:ln>
          </p:spPr>
        </p:cxnSp>
      </p:grpSp>
      <p:sp>
        <p:nvSpPr>
          <p:cNvPr id="476" name="Google Shape;476;p47"/>
          <p:cNvSpPr txBox="1"/>
          <p:nvPr/>
        </p:nvSpPr>
        <p:spPr>
          <a:xfrm>
            <a:off x="5419799" y="705225"/>
            <a:ext cx="2155865"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Aggressive event marketing, Sponsor cutoff date, merch and other resources are obtained</a:t>
            </a:r>
            <a:endParaRPr sz="1200" dirty="0">
              <a:solidFill>
                <a:schemeClr val="dk1"/>
              </a:solidFill>
              <a:latin typeface="Catamaran Light"/>
              <a:ea typeface="Catamaran Light"/>
              <a:cs typeface="Catamaran Light"/>
              <a:sym typeface="Catamaran Light"/>
            </a:endParaRPr>
          </a:p>
        </p:txBody>
      </p:sp>
      <p:sp>
        <p:nvSpPr>
          <p:cNvPr id="477" name="Google Shape;477;p47"/>
          <p:cNvSpPr txBox="1"/>
          <p:nvPr/>
        </p:nvSpPr>
        <p:spPr>
          <a:xfrm>
            <a:off x="5400749" y="405075"/>
            <a:ext cx="1457325"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a:solidFill>
                  <a:schemeClr val="dk1"/>
                </a:solidFill>
                <a:latin typeface="Livvic"/>
                <a:ea typeface="Livvic"/>
                <a:cs typeface="Livvic"/>
                <a:sym typeface="Livvic"/>
              </a:rPr>
              <a:t>Early Oct.</a:t>
            </a:r>
            <a:endParaRPr sz="1800" b="1">
              <a:solidFill>
                <a:schemeClr val="dk1"/>
              </a:solidFill>
              <a:latin typeface="Livvic"/>
              <a:ea typeface="Livvic"/>
              <a:cs typeface="Livvic"/>
              <a:sym typeface="Livvic"/>
            </a:endParaRPr>
          </a:p>
        </p:txBody>
      </p:sp>
      <p:cxnSp>
        <p:nvCxnSpPr>
          <p:cNvPr id="478" name="Google Shape;478;p47"/>
          <p:cNvCxnSpPr/>
          <p:nvPr/>
        </p:nvCxnSpPr>
        <p:spPr>
          <a:xfrm rot="10800000">
            <a:off x="3987825"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79" name="Google Shape;479;p47"/>
          <p:cNvSpPr txBox="1"/>
          <p:nvPr/>
        </p:nvSpPr>
        <p:spPr>
          <a:xfrm>
            <a:off x="4015868" y="3901665"/>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Offical registration opens, event marketing begins</a:t>
            </a:r>
            <a:endParaRPr sz="1200" dirty="0">
              <a:solidFill>
                <a:schemeClr val="dk1"/>
              </a:solidFill>
              <a:latin typeface="Catamaran Light"/>
              <a:ea typeface="Catamaran Light"/>
              <a:cs typeface="Catamaran Light"/>
              <a:sym typeface="Catamaran Light"/>
            </a:endParaRPr>
          </a:p>
        </p:txBody>
      </p:sp>
      <p:sp>
        <p:nvSpPr>
          <p:cNvPr id="480" name="Google Shape;480;p47"/>
          <p:cNvSpPr txBox="1"/>
          <p:nvPr/>
        </p:nvSpPr>
        <p:spPr>
          <a:xfrm>
            <a:off x="3996817" y="3604978"/>
            <a:ext cx="1251893"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a:solidFill>
                  <a:schemeClr val="dk1"/>
                </a:solidFill>
                <a:latin typeface="Livvic"/>
                <a:ea typeface="Livvic"/>
                <a:cs typeface="Livvic"/>
                <a:sym typeface="Livvic"/>
              </a:rPr>
              <a:t>Early Fall</a:t>
            </a:r>
            <a:endParaRPr sz="1800" b="1">
              <a:solidFill>
                <a:schemeClr val="dk1"/>
              </a:solidFill>
              <a:latin typeface="Livvic"/>
              <a:ea typeface="Livvic"/>
              <a:cs typeface="Livvic"/>
              <a:sym typeface="Livvic"/>
            </a:endParaRPr>
          </a:p>
        </p:txBody>
      </p:sp>
      <p:cxnSp>
        <p:nvCxnSpPr>
          <p:cNvPr id="481" name="Google Shape;481;p47"/>
          <p:cNvCxnSpPr/>
          <p:nvPr/>
        </p:nvCxnSpPr>
        <p:spPr>
          <a:xfrm rot="10800000">
            <a:off x="10446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2" name="Google Shape;482;p47"/>
          <p:cNvSpPr txBox="1"/>
          <p:nvPr/>
        </p:nvSpPr>
        <p:spPr>
          <a:xfrm>
            <a:off x="1087864" y="3970102"/>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Lock in venues and contact potential sponsors</a:t>
            </a:r>
            <a:endParaRPr sz="1200" dirty="0">
              <a:solidFill>
                <a:schemeClr val="dk1"/>
              </a:solidFill>
              <a:latin typeface="Catamaran Light"/>
              <a:ea typeface="Catamaran Light"/>
              <a:cs typeface="Catamaran Light"/>
              <a:sym typeface="Catamaran Light"/>
            </a:endParaRPr>
          </a:p>
        </p:txBody>
      </p:sp>
      <p:sp>
        <p:nvSpPr>
          <p:cNvPr id="483" name="Google Shape;483;p47"/>
          <p:cNvSpPr txBox="1"/>
          <p:nvPr/>
        </p:nvSpPr>
        <p:spPr>
          <a:xfrm>
            <a:off x="1057606" y="3604564"/>
            <a:ext cx="145732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May</a:t>
            </a:r>
            <a:endParaRPr sz="1800" b="1" dirty="0">
              <a:solidFill>
                <a:schemeClr val="dk1"/>
              </a:solidFill>
              <a:latin typeface="Livvic"/>
              <a:ea typeface="Livvic"/>
              <a:cs typeface="Livvic"/>
              <a:sym typeface="Livvic"/>
            </a:endParaRPr>
          </a:p>
        </p:txBody>
      </p:sp>
      <p:cxnSp>
        <p:nvCxnSpPr>
          <p:cNvPr id="484" name="Google Shape;484;p47"/>
          <p:cNvCxnSpPr/>
          <p:nvPr/>
        </p:nvCxnSpPr>
        <p:spPr>
          <a:xfrm rot="10800000">
            <a:off x="68358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5" name="Google Shape;485;p47"/>
          <p:cNvSpPr txBox="1"/>
          <p:nvPr/>
        </p:nvSpPr>
        <p:spPr>
          <a:xfrm>
            <a:off x="6854849" y="3899989"/>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Day of Hackathon Event!</a:t>
            </a:r>
            <a:endParaRPr sz="1200" dirty="0">
              <a:solidFill>
                <a:schemeClr val="dk1"/>
              </a:solidFill>
              <a:latin typeface="Catamaran Light"/>
              <a:ea typeface="Catamaran Light"/>
              <a:cs typeface="Catamaran Light"/>
              <a:sym typeface="Catamaran Light"/>
            </a:endParaRPr>
          </a:p>
        </p:txBody>
      </p:sp>
      <p:sp>
        <p:nvSpPr>
          <p:cNvPr id="486" name="Google Shape;486;p47"/>
          <p:cNvSpPr txBox="1"/>
          <p:nvPr/>
        </p:nvSpPr>
        <p:spPr>
          <a:xfrm>
            <a:off x="6835799" y="3603302"/>
            <a:ext cx="130030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Oct. 25th</a:t>
            </a:r>
            <a:endParaRPr sz="1800" b="1" dirty="0">
              <a:solidFill>
                <a:schemeClr val="dk1"/>
              </a:solidFill>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240"/>
        <p:cNvGrpSpPr/>
        <p:nvPr/>
      </p:nvGrpSpPr>
      <p:grpSpPr>
        <a:xfrm>
          <a:off x="0" y="0"/>
          <a:ext cx="0" cy="0"/>
          <a:chOff x="0" y="0"/>
          <a:chExt cx="0" cy="0"/>
        </a:xfrm>
      </p:grpSpPr>
      <p:sp>
        <p:nvSpPr>
          <p:cNvPr id="3" name="Rectangle 2">
            <a:extLst>
              <a:ext uri="{FF2B5EF4-FFF2-40B4-BE49-F238E27FC236}">
                <a16:creationId xmlns:a16="http://schemas.microsoft.com/office/drawing/2014/main" id="{1E1D43D6-1199-1BF0-2FEA-5EF0C983A45C}"/>
              </a:ext>
            </a:extLst>
          </p:cNvPr>
          <p:cNvSpPr/>
          <p:nvPr/>
        </p:nvSpPr>
        <p:spPr>
          <a:xfrm>
            <a:off x="-38793" y="-55418"/>
            <a:ext cx="9260378" cy="5264727"/>
          </a:xfrm>
          <a:prstGeom prst="rect">
            <a:avLst/>
          </a:prstGeom>
          <a:solidFill>
            <a:srgbClr val="00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36"/>
          <p:cNvSpPr/>
          <p:nvPr/>
        </p:nvSpPr>
        <p:spPr>
          <a:xfrm rot="-5400000" flipH="1">
            <a:off x="3281200" y="-725975"/>
            <a:ext cx="2581500" cy="6159000"/>
          </a:xfrm>
          <a:prstGeom prst="rect">
            <a:avLst/>
          </a:prstGeom>
          <a:solidFill>
            <a:srgbClr val="CE5123">
              <a:alpha val="6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1492449" y="1183025"/>
            <a:ext cx="6159001" cy="13662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7200" dirty="0">
                <a:solidFill>
                  <a:schemeClr val="lt1"/>
                </a:solidFill>
              </a:rPr>
              <a:t>Thank you!</a:t>
            </a:r>
            <a:endParaRPr sz="7200"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2;p36">
            <a:extLst>
              <a:ext uri="{FF2B5EF4-FFF2-40B4-BE49-F238E27FC236}">
                <a16:creationId xmlns:a16="http://schemas.microsoft.com/office/drawing/2014/main" id="{419973DD-2793-CA67-30B1-4BA435D2135E}"/>
              </a:ext>
            </a:extLst>
          </p:cNvPr>
          <p:cNvSpPr txBox="1">
            <a:spLocks/>
          </p:cNvSpPr>
          <p:nvPr/>
        </p:nvSpPr>
        <p:spPr>
          <a:xfrm>
            <a:off x="1492448" y="2278066"/>
            <a:ext cx="6159001" cy="1366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800" dirty="0">
                <a:solidFill>
                  <a:schemeClr val="lt1"/>
                </a:solidFill>
              </a:rPr>
              <a:t>For questions, suggestions, or volunteer inquiries, feel free to contact me at:</a:t>
            </a:r>
          </a:p>
          <a:p>
            <a:r>
              <a:rPr lang="en-US" sz="1800" dirty="0">
                <a:solidFill>
                  <a:schemeClr val="lt1"/>
                </a:solidFill>
              </a:rPr>
              <a:t>jmccauley4@gulls.salisbury.edu Hackathon@salisbury.edu</a:t>
            </a:r>
          </a:p>
        </p:txBody>
      </p:sp>
      <p:pic>
        <p:nvPicPr>
          <p:cNvPr id="4" name="Picture 3">
            <a:extLst>
              <a:ext uri="{FF2B5EF4-FFF2-40B4-BE49-F238E27FC236}">
                <a16:creationId xmlns:a16="http://schemas.microsoft.com/office/drawing/2014/main" id="{E8F237E4-A091-B272-0B63-7DBD797E5186}"/>
              </a:ext>
            </a:extLst>
          </p:cNvPr>
          <p:cNvPicPr>
            <a:picLocks noChangeAspect="1"/>
          </p:cNvPicPr>
          <p:nvPr/>
        </p:nvPicPr>
        <p:blipFill>
          <a:blip r:embed="rId4"/>
          <a:stretch>
            <a:fillRect/>
          </a:stretch>
        </p:blipFill>
        <p:spPr>
          <a:xfrm>
            <a:off x="8394345" y="101936"/>
            <a:ext cx="708658" cy="708658"/>
          </a:xfrm>
          <a:prstGeom prst="rect">
            <a:avLst/>
          </a:prstGeom>
        </p:spPr>
      </p:pic>
      <p:sp>
        <p:nvSpPr>
          <p:cNvPr id="5" name="Google Shape;242;p36">
            <a:extLst>
              <a:ext uri="{FF2B5EF4-FFF2-40B4-BE49-F238E27FC236}">
                <a16:creationId xmlns:a16="http://schemas.microsoft.com/office/drawing/2014/main" id="{50221C62-7292-D9B3-267E-80CC461D0312}"/>
              </a:ext>
            </a:extLst>
          </p:cNvPr>
          <p:cNvSpPr txBox="1">
            <a:spLocks/>
          </p:cNvSpPr>
          <p:nvPr/>
        </p:nvSpPr>
        <p:spPr>
          <a:xfrm>
            <a:off x="5669174" y="731180"/>
            <a:ext cx="6159001" cy="1366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700" dirty="0">
                <a:solidFill>
                  <a:schemeClr val="lt1"/>
                </a:solidFill>
              </a:rPr>
              <a:t>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200"/>
              <a:t>TABLE OF CONTENTS</a:t>
            </a:r>
            <a:endParaRPr sz="320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ctrTitle" idx="6"/>
          </p:nvPr>
        </p:nvSpPr>
        <p:spPr>
          <a:xfrm>
            <a:off x="3427998" y="2304941"/>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Logistics</a:t>
            </a:r>
            <a:endParaRPr sz="1600" dirty="0"/>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50" name="Google Shape;150;p28"/>
          <p:cNvSpPr txBox="1">
            <a:spLocks noGrp="1"/>
          </p:cNvSpPr>
          <p:nvPr>
            <p:ph type="ctrTitle"/>
          </p:nvPr>
        </p:nvSpPr>
        <p:spPr>
          <a:xfrm>
            <a:off x="3423901" y="631316"/>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None/>
            </a:pPr>
            <a:r>
              <a:rPr lang="es" sz="1600"/>
              <a:t>What is a Hackathon?</a:t>
            </a:r>
            <a:endParaRPr sz="160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53" name="Google Shape;153;p28"/>
          <p:cNvSpPr txBox="1">
            <a:spLocks noGrp="1"/>
          </p:cNvSpPr>
          <p:nvPr>
            <p:ph type="ctrTitle" idx="3"/>
          </p:nvPr>
        </p:nvSpPr>
        <p:spPr>
          <a:xfrm>
            <a:off x="3425263" y="1468129"/>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Motivations &amp; Goals</a:t>
            </a:r>
            <a:endParaRPr sz="1600" dirty="0"/>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6" name="Google Shape;156;p28"/>
          <p:cNvSpPr txBox="1">
            <a:spLocks noGrp="1"/>
          </p:cNvSpPr>
          <p:nvPr>
            <p:ph type="ctrTitle" idx="13"/>
          </p:nvPr>
        </p:nvSpPr>
        <p:spPr>
          <a:xfrm>
            <a:off x="3427998" y="3141754"/>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Current Progress</a:t>
            </a:r>
            <a:endParaRPr sz="1600" dirty="0"/>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9" name="Google Shape;159;p28"/>
          <p:cNvSpPr txBox="1">
            <a:spLocks noGrp="1"/>
          </p:cNvSpPr>
          <p:nvPr>
            <p:ph type="ctrTitle" idx="16"/>
          </p:nvPr>
        </p:nvSpPr>
        <p:spPr>
          <a:xfrm>
            <a:off x="3427998" y="3978566"/>
            <a:ext cx="322500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Future Outlooks</a:t>
            </a:r>
            <a:endParaRPr sz="1600" dirty="0"/>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026" name="Picture 2" descr="SXSW Hackathon | SXSW Conference &amp; Festival">
            <a:extLst>
              <a:ext uri="{FF2B5EF4-FFF2-40B4-BE49-F238E27FC236}">
                <a16:creationId xmlns:a16="http://schemas.microsoft.com/office/drawing/2014/main" id="{515005EA-3227-D6ED-F78A-1E99D5F57238}"/>
              </a:ext>
            </a:extLst>
          </p:cNvPr>
          <p:cNvPicPr>
            <a:picLocks noChangeAspect="1" noChangeArrowheads="1"/>
          </p:cNvPicPr>
          <p:nvPr/>
        </p:nvPicPr>
        <p:blipFill rotWithShape="1">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Blur radius="6"/>
                    </a14:imgEffect>
                    <a14:imgEffect>
                      <a14:brightnessContrast bright="-40000" contrast="-20000"/>
                    </a14:imgEffect>
                  </a14:imgLayer>
                </a14:imgProps>
              </a:ext>
              <a:ext uri="{28A0092B-C50C-407E-A947-70E740481C1C}">
                <a14:useLocalDpi xmlns:a14="http://schemas.microsoft.com/office/drawing/2010/main" val="0"/>
              </a:ext>
            </a:extLst>
          </a:blip>
          <a:srcRect r="39763"/>
          <a:stretch/>
        </p:blipFill>
        <p:spPr bwMode="auto">
          <a:xfrm>
            <a:off x="4462275" y="0"/>
            <a:ext cx="5174947"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4819650" y="1577400"/>
            <a:ext cx="2991000" cy="1988700"/>
          </a:xfrm>
          <a:prstGeom prst="rect">
            <a:avLst/>
          </a:prstGeom>
          <a:solidFill>
            <a:schemeClr val="accent3">
              <a:lumMod val="40000"/>
              <a:lumOff val="60000"/>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719475" y="1613897"/>
            <a:ext cx="3418771" cy="288083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dirty="0"/>
              <a:t>Coding &amp; Problem-solving Competition</a:t>
            </a:r>
          </a:p>
          <a:p>
            <a:pPr marL="171450" lvl="0" indent="-171450" algn="l" rtl="0">
              <a:lnSpc>
                <a:spcPct val="200000"/>
              </a:lnSpc>
              <a:spcBef>
                <a:spcPts val="0"/>
              </a:spcBef>
              <a:spcAft>
                <a:spcPts val="0"/>
              </a:spcAft>
              <a:buFont typeface="Arial" panose="020B0604020202020204" pitchFamily="34" charset="0"/>
              <a:buChar char="•"/>
            </a:pPr>
            <a:r>
              <a:rPr lang="en-US" dirty="0"/>
              <a:t>Fixed timeframe, projects are from scratch</a:t>
            </a:r>
          </a:p>
          <a:p>
            <a:pPr marL="171450" lvl="0" indent="-171450" algn="l" rtl="0">
              <a:lnSpc>
                <a:spcPct val="200000"/>
              </a:lnSpc>
              <a:spcBef>
                <a:spcPts val="0"/>
              </a:spcBef>
              <a:spcAft>
                <a:spcPts val="0"/>
              </a:spcAft>
              <a:buFont typeface="Arial" panose="020B0604020202020204" pitchFamily="34" charset="0"/>
              <a:buChar char="•"/>
            </a:pPr>
            <a:r>
              <a:rPr lang="en-US" dirty="0"/>
              <a:t>Teams of students create projects</a:t>
            </a:r>
          </a:p>
          <a:p>
            <a:pPr marL="171450" lvl="0" indent="-171450" algn="l" rtl="0">
              <a:lnSpc>
                <a:spcPct val="200000"/>
              </a:lnSpc>
              <a:spcBef>
                <a:spcPts val="0"/>
              </a:spcBef>
              <a:spcAft>
                <a:spcPts val="0"/>
              </a:spcAft>
              <a:buFont typeface="Arial" panose="020B0604020202020204" pitchFamily="34" charset="0"/>
              <a:buChar char="•"/>
            </a:pPr>
            <a:r>
              <a:rPr lang="en-US" dirty="0"/>
              <a:t>Various project ‘themes’</a:t>
            </a:r>
          </a:p>
          <a:p>
            <a:pPr marL="171450" lvl="0" indent="-171450" algn="l" rtl="0">
              <a:lnSpc>
                <a:spcPct val="200000"/>
              </a:lnSpc>
              <a:spcBef>
                <a:spcPts val="0"/>
              </a:spcBef>
              <a:spcAft>
                <a:spcPts val="0"/>
              </a:spcAft>
              <a:buFont typeface="Arial" panose="020B0604020202020204" pitchFamily="34" charset="0"/>
              <a:buChar char="•"/>
            </a:pPr>
            <a:r>
              <a:rPr lang="en-US" dirty="0"/>
              <a:t>Often includes:</a:t>
            </a:r>
          </a:p>
          <a:p>
            <a:pPr marL="628650" lvl="1" indent="-171450">
              <a:lnSpc>
                <a:spcPct val="150000"/>
              </a:lnSpc>
              <a:buSzPct val="69000"/>
              <a:buFont typeface="Courier New" panose="02070309020205020404" pitchFamily="49" charset="0"/>
              <a:buChar char="o"/>
            </a:pPr>
            <a:r>
              <a:rPr lang="en-US" sz="1100" dirty="0">
                <a:solidFill>
                  <a:schemeClr val="dk1"/>
                </a:solidFill>
              </a:rPr>
              <a:t>Prizes</a:t>
            </a:r>
          </a:p>
          <a:p>
            <a:pPr marL="628650" lvl="1" indent="-171450">
              <a:lnSpc>
                <a:spcPct val="150000"/>
              </a:lnSpc>
              <a:buSzPct val="69000"/>
              <a:buFont typeface="Courier New" panose="02070309020205020404" pitchFamily="49" charset="0"/>
              <a:buChar char="o"/>
            </a:pPr>
            <a:r>
              <a:rPr lang="en-US" sz="1100" dirty="0">
                <a:solidFill>
                  <a:schemeClr val="dk1"/>
                </a:solidFill>
              </a:rPr>
              <a:t>Workshops</a:t>
            </a:r>
          </a:p>
          <a:p>
            <a:pPr marL="628650" lvl="1" indent="-171450">
              <a:lnSpc>
                <a:spcPct val="150000"/>
              </a:lnSpc>
              <a:buSzPct val="69000"/>
              <a:buFont typeface="Courier New" panose="02070309020205020404" pitchFamily="49" charset="0"/>
              <a:buChar char="o"/>
            </a:pPr>
            <a:r>
              <a:rPr lang="en-US" sz="1100" dirty="0">
                <a:solidFill>
                  <a:schemeClr val="dk1"/>
                </a:solidFill>
              </a:rPr>
              <a:t>Mentorship</a:t>
            </a:r>
          </a:p>
          <a:p>
            <a:pPr marL="628650" lvl="1" indent="-171450">
              <a:lnSpc>
                <a:spcPct val="150000"/>
              </a:lnSpc>
              <a:buSzPct val="69000"/>
              <a:buFont typeface="Courier New" panose="02070309020205020404" pitchFamily="49" charset="0"/>
              <a:buChar char="o"/>
            </a:pPr>
            <a:r>
              <a:rPr lang="en-US" sz="1100" dirty="0">
                <a:solidFill>
                  <a:schemeClr val="dk1"/>
                </a:solidFill>
              </a:rPr>
              <a:t>Recruiting Opportunities</a:t>
            </a:r>
          </a:p>
          <a:p>
            <a:pPr marL="628650" lvl="1" indent="-171450">
              <a:lnSpc>
                <a:spcPct val="150000"/>
              </a:lnSpc>
              <a:buSzPct val="69000"/>
              <a:buFont typeface="Courier New" panose="02070309020205020404" pitchFamily="49" charset="0"/>
              <a:buChar char="o"/>
            </a:pPr>
            <a:r>
              <a:rPr lang="en-US" sz="1100" dirty="0">
                <a:solidFill>
                  <a:schemeClr val="dk1"/>
                </a:solidFill>
              </a:rPr>
              <a:t>Free food &amp; ‘swag’</a:t>
            </a:r>
          </a:p>
        </p:txBody>
      </p:sp>
      <p:sp>
        <p:nvSpPr>
          <p:cNvPr id="169" name="Google Shape;169;p29"/>
          <p:cNvSpPr txBox="1">
            <a:spLocks noGrp="1"/>
          </p:cNvSpPr>
          <p:nvPr>
            <p:ph type="title"/>
          </p:nvPr>
        </p:nvSpPr>
        <p:spPr>
          <a:xfrm>
            <a:off x="697384" y="934244"/>
            <a:ext cx="3602875"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400" dirty="0"/>
              <a:t>What is a Hackathon?</a:t>
            </a:r>
            <a:endParaRPr sz="2400"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artoon bird with sunglasses&#10;&#10;AI-generated content may be incorrect.">
            <a:extLst>
              <a:ext uri="{FF2B5EF4-FFF2-40B4-BE49-F238E27FC236}">
                <a16:creationId xmlns:a16="http://schemas.microsoft.com/office/drawing/2014/main" id="{9606961A-C1EB-9C45-A474-1B90C5CEF9EE}"/>
              </a:ext>
            </a:extLst>
          </p:cNvPr>
          <p:cNvPicPr>
            <a:picLocks noChangeAspect="1"/>
          </p:cNvPicPr>
          <p:nvPr/>
        </p:nvPicPr>
        <p:blipFill>
          <a:blip r:embed="rId5"/>
          <a:stretch>
            <a:fillRect/>
          </a:stretch>
        </p:blipFill>
        <p:spPr>
          <a:xfrm>
            <a:off x="5357297" y="1613897"/>
            <a:ext cx="1915705" cy="19157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subTitle" idx="1"/>
          </p:nvPr>
        </p:nvSpPr>
        <p:spPr>
          <a:xfrm flipH="1">
            <a:off x="622054" y="1723446"/>
            <a:ext cx="1897275"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Coding, designing, collaborating, and prototyping</a:t>
            </a:r>
            <a:endParaRPr dirty="0"/>
          </a:p>
        </p:txBody>
      </p:sp>
      <p:pic>
        <p:nvPicPr>
          <p:cNvPr id="421" name="Google Shape;421;p45"/>
          <p:cNvPicPr preferRelativeResize="0"/>
          <p:nvPr/>
        </p:nvPicPr>
        <p:blipFill rotWithShape="1">
          <a:blip r:embed="rId3">
            <a:duotone>
              <a:prstClr val="black"/>
              <a:schemeClr val="accent5">
                <a:tint val="45000"/>
                <a:satMod val="400000"/>
              </a:schemeClr>
            </a:duotone>
          </a:blip>
          <a:srcRect t="31115" b="39666"/>
          <a:stretch/>
        </p:blipFill>
        <p:spPr>
          <a:xfrm>
            <a:off x="81428" y="2392922"/>
            <a:ext cx="4600575" cy="1008174"/>
          </a:xfrm>
          <a:prstGeom prst="rect">
            <a:avLst/>
          </a:prstGeom>
          <a:noFill/>
          <a:ln>
            <a:noFill/>
          </a:ln>
        </p:spPr>
      </p:pic>
      <p:pic>
        <p:nvPicPr>
          <p:cNvPr id="422" name="Google Shape;422;p45"/>
          <p:cNvPicPr preferRelativeResize="0"/>
          <p:nvPr/>
        </p:nvPicPr>
        <p:blipFill rotWithShape="1">
          <a:blip r:embed="rId4">
            <a:duotone>
              <a:prstClr val="black"/>
              <a:schemeClr val="accent5">
                <a:tint val="45000"/>
                <a:satMod val="400000"/>
              </a:schemeClr>
            </a:duotone>
          </a:blip>
          <a:srcRect l="-1210" t="28450" r="1210" b="31689"/>
          <a:stretch/>
        </p:blipFill>
        <p:spPr>
          <a:xfrm>
            <a:off x="2590654" y="1224906"/>
            <a:ext cx="4600573" cy="1031509"/>
          </a:xfrm>
          <a:prstGeom prst="rect">
            <a:avLst/>
          </a:prstGeom>
          <a:noFill/>
          <a:ln>
            <a:noFill/>
          </a:ln>
        </p:spPr>
      </p:pic>
      <p:pic>
        <p:nvPicPr>
          <p:cNvPr id="423" name="Google Shape;423;p45"/>
          <p:cNvPicPr preferRelativeResize="0"/>
          <p:nvPr/>
        </p:nvPicPr>
        <p:blipFill>
          <a:blip r:embed="rId5">
            <a:duotone>
              <a:prstClr val="black"/>
              <a:schemeClr val="accent4">
                <a:tint val="45000"/>
                <a:satMod val="400000"/>
              </a:schemeClr>
            </a:duotone>
          </a:blip>
          <a:srcRect t="33087" b="33087"/>
          <a:stretch/>
        </p:blipFill>
        <p:spPr>
          <a:xfrm>
            <a:off x="0" y="188176"/>
            <a:ext cx="4600573" cy="875332"/>
          </a:xfrm>
          <a:prstGeom prst="rect">
            <a:avLst/>
          </a:prstGeom>
          <a:noFill/>
          <a:ln>
            <a:noFill/>
          </a:ln>
        </p:spPr>
      </p:pic>
      <p:sp>
        <p:nvSpPr>
          <p:cNvPr id="424" name="Google Shape;424;p45"/>
          <p:cNvSpPr/>
          <p:nvPr/>
        </p:nvSpPr>
        <p:spPr>
          <a:xfrm>
            <a:off x="3924225" y="188176"/>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txBox="1">
            <a:spLocks noGrp="1"/>
          </p:cNvSpPr>
          <p:nvPr>
            <p:ph type="ctrTitle" idx="6"/>
          </p:nvPr>
        </p:nvSpPr>
        <p:spPr>
          <a:xfrm rot="5400000">
            <a:off x="6491123" y="1834005"/>
            <a:ext cx="330281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Hackathon Stages</a:t>
            </a:r>
            <a:endParaRPr dirty="0"/>
          </a:p>
        </p:txBody>
      </p:sp>
      <p:sp>
        <p:nvSpPr>
          <p:cNvPr id="426" name="Google Shape;426;p45"/>
          <p:cNvSpPr/>
          <p:nvPr/>
        </p:nvSpPr>
        <p:spPr>
          <a:xfrm>
            <a:off x="4005653" y="2392922"/>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flipH="1">
            <a:off x="431418" y="1274513"/>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txBox="1">
            <a:spLocks noGrp="1"/>
          </p:cNvSpPr>
          <p:nvPr>
            <p:ph type="ctrTitle"/>
          </p:nvPr>
        </p:nvSpPr>
        <p:spPr>
          <a:xfrm>
            <a:off x="362847" y="1332028"/>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Hacking!</a:t>
            </a:r>
            <a:endParaRPr dirty="0">
              <a:solidFill>
                <a:schemeClr val="lt1"/>
              </a:solidFill>
            </a:endParaRPr>
          </a:p>
        </p:txBody>
      </p:sp>
      <p:sp>
        <p:nvSpPr>
          <p:cNvPr id="429" name="Google Shape;429;p45"/>
          <p:cNvSpPr txBox="1">
            <a:spLocks noGrp="1"/>
          </p:cNvSpPr>
          <p:nvPr>
            <p:ph type="subTitle" idx="2"/>
          </p:nvPr>
        </p:nvSpPr>
        <p:spPr>
          <a:xfrm>
            <a:off x="4682003" y="670375"/>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Introduction, problem statements, and rules</a:t>
            </a:r>
            <a:endParaRPr dirty="0"/>
          </a:p>
        </p:txBody>
      </p:sp>
      <p:sp>
        <p:nvSpPr>
          <p:cNvPr id="430" name="Google Shape;430;p45"/>
          <p:cNvSpPr txBox="1">
            <a:spLocks noGrp="1"/>
          </p:cNvSpPr>
          <p:nvPr>
            <p:ph type="ctrTitle" idx="3"/>
          </p:nvPr>
        </p:nvSpPr>
        <p:spPr>
          <a:xfrm>
            <a:off x="4572000" y="27623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Opening Ceremony</a:t>
            </a:r>
            <a:endParaRPr dirty="0">
              <a:solidFill>
                <a:schemeClr val="lt1"/>
              </a:solidFill>
            </a:endParaRPr>
          </a:p>
        </p:txBody>
      </p:sp>
      <p:sp>
        <p:nvSpPr>
          <p:cNvPr id="431" name="Google Shape;431;p45"/>
          <p:cNvSpPr txBox="1">
            <a:spLocks noGrp="1"/>
          </p:cNvSpPr>
          <p:nvPr>
            <p:ph type="subTitle" idx="4"/>
          </p:nvPr>
        </p:nvSpPr>
        <p:spPr>
          <a:xfrm>
            <a:off x="4682003" y="2905022"/>
            <a:ext cx="24615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Mini-sessions to help beginners, support ideas, or provide learning experiences</a:t>
            </a:r>
            <a:endParaRPr dirty="0"/>
          </a:p>
        </p:txBody>
      </p:sp>
      <p:sp>
        <p:nvSpPr>
          <p:cNvPr id="432" name="Google Shape;432;p45"/>
          <p:cNvSpPr txBox="1">
            <a:spLocks noGrp="1"/>
          </p:cNvSpPr>
          <p:nvPr>
            <p:ph type="ctrTitle" idx="5"/>
          </p:nvPr>
        </p:nvSpPr>
        <p:spPr>
          <a:xfrm>
            <a:off x="4758579" y="2610732"/>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Workshops &amp; Mentorship</a:t>
            </a:r>
            <a:endParaRPr dirty="0">
              <a:solidFill>
                <a:schemeClr val="lt1"/>
              </a:solidFill>
            </a:endParaRPr>
          </a:p>
        </p:txBody>
      </p:sp>
      <p:sp>
        <p:nvSpPr>
          <p:cNvPr id="2" name="Google Shape;420;p45">
            <a:extLst>
              <a:ext uri="{FF2B5EF4-FFF2-40B4-BE49-F238E27FC236}">
                <a16:creationId xmlns:a16="http://schemas.microsoft.com/office/drawing/2014/main" id="{85E3F2B4-F90B-19AC-744F-6D85186D88E2}"/>
              </a:ext>
            </a:extLst>
          </p:cNvPr>
          <p:cNvSpPr txBox="1">
            <a:spLocks/>
          </p:cNvSpPr>
          <p:nvPr/>
        </p:nvSpPr>
        <p:spPr>
          <a:xfrm flipH="1">
            <a:off x="869102" y="4080703"/>
            <a:ext cx="1650300" cy="75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marL="0" indent="0"/>
            <a:r>
              <a:rPr lang="en-US" dirty="0"/>
              <a:t>Final projects are judged, winners are announced, and prizes are awarded</a:t>
            </a:r>
          </a:p>
        </p:txBody>
      </p:sp>
      <p:pic>
        <p:nvPicPr>
          <p:cNvPr id="3" name="Google Shape;422;p45">
            <a:extLst>
              <a:ext uri="{FF2B5EF4-FFF2-40B4-BE49-F238E27FC236}">
                <a16:creationId xmlns:a16="http://schemas.microsoft.com/office/drawing/2014/main" id="{5A5490C5-1A3E-2308-1305-98C0AC6C7B86}"/>
              </a:ext>
            </a:extLst>
          </p:cNvPr>
          <p:cNvPicPr preferRelativeResize="0"/>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5900"/>
                    </a14:imgEffect>
                    <a14:imgEffect>
                      <a14:brightnessContrast bright="-20000" contrast="-20000"/>
                    </a14:imgEffect>
                  </a14:imgLayer>
                </a14:imgProps>
              </a:ext>
            </a:extLst>
          </a:blip>
          <a:srcRect t="15009" b="37791"/>
          <a:stretch/>
        </p:blipFill>
        <p:spPr>
          <a:xfrm>
            <a:off x="2590654" y="3582175"/>
            <a:ext cx="4600573" cy="1223574"/>
          </a:xfrm>
          <a:prstGeom prst="rect">
            <a:avLst/>
          </a:prstGeom>
          <a:noFill/>
          <a:ln>
            <a:noFill/>
          </a:ln>
        </p:spPr>
      </p:pic>
      <p:sp>
        <p:nvSpPr>
          <p:cNvPr id="4" name="Google Shape;427;p45">
            <a:extLst>
              <a:ext uri="{FF2B5EF4-FFF2-40B4-BE49-F238E27FC236}">
                <a16:creationId xmlns:a16="http://schemas.microsoft.com/office/drawing/2014/main" id="{A2FCAC1F-03F6-B2B0-055B-FBAC550FCC81}"/>
              </a:ext>
            </a:extLst>
          </p:cNvPr>
          <p:cNvSpPr/>
          <p:nvPr/>
        </p:nvSpPr>
        <p:spPr>
          <a:xfrm flipH="1">
            <a:off x="550802" y="3582175"/>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8;p45">
            <a:extLst>
              <a:ext uri="{FF2B5EF4-FFF2-40B4-BE49-F238E27FC236}">
                <a16:creationId xmlns:a16="http://schemas.microsoft.com/office/drawing/2014/main" id="{EDED58F1-1E9D-18B5-1F1E-22E3B05736AE}"/>
              </a:ext>
            </a:extLst>
          </p:cNvPr>
          <p:cNvSpPr txBox="1">
            <a:spLocks/>
          </p:cNvSpPr>
          <p:nvPr/>
        </p:nvSpPr>
        <p:spPr>
          <a:xfrm>
            <a:off x="421737" y="3630481"/>
            <a:ext cx="2214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n-US" dirty="0">
                <a:solidFill>
                  <a:schemeClr val="lt1"/>
                </a:solidFill>
              </a:rPr>
              <a:t>Closing Ceremony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D3BC1DB-5AEE-6225-743B-5A71E66920B1}"/>
            </a:ext>
          </a:extLst>
        </p:cNvPr>
        <p:cNvGrpSpPr/>
        <p:nvPr/>
      </p:nvGrpSpPr>
      <p:grpSpPr>
        <a:xfrm>
          <a:off x="0" y="0"/>
          <a:ext cx="0" cy="0"/>
          <a:chOff x="0" y="0"/>
          <a:chExt cx="0" cy="0"/>
        </a:xfrm>
      </p:grpSpPr>
      <p:sp>
        <p:nvSpPr>
          <p:cNvPr id="257" name="Google Shape;257;p38">
            <a:extLst>
              <a:ext uri="{FF2B5EF4-FFF2-40B4-BE49-F238E27FC236}">
                <a16:creationId xmlns:a16="http://schemas.microsoft.com/office/drawing/2014/main" id="{06CCE7BC-B7A2-DFEC-D84E-3E2DDC04D1A7}"/>
              </a:ext>
            </a:extLst>
          </p:cNvPr>
          <p:cNvSpPr txBox="1">
            <a:spLocks noGrp="1"/>
          </p:cNvSpPr>
          <p:nvPr>
            <p:ph type="ctrTitle" idx="6"/>
          </p:nvPr>
        </p:nvSpPr>
        <p:spPr>
          <a:xfrm rot="5400000">
            <a:off x="5873767" y="2218100"/>
            <a:ext cx="453576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OTHER UNIVERSITY-BACKED HACKATHONS</a:t>
            </a:r>
          </a:p>
        </p:txBody>
      </p:sp>
      <p:sp>
        <p:nvSpPr>
          <p:cNvPr id="258" name="Google Shape;258;p38">
            <a:extLst>
              <a:ext uri="{FF2B5EF4-FFF2-40B4-BE49-F238E27FC236}">
                <a16:creationId xmlns:a16="http://schemas.microsoft.com/office/drawing/2014/main" id="{E1256F95-7980-C437-023B-B602DE9CDEC1}"/>
              </a:ext>
            </a:extLst>
          </p:cNvPr>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Johns Hopkins University</a:t>
            </a:r>
          </a:p>
          <a:p>
            <a:pPr marL="0" lvl="0" indent="0" algn="l" rtl="0">
              <a:spcBef>
                <a:spcPts val="0"/>
              </a:spcBef>
              <a:spcAft>
                <a:spcPts val="0"/>
              </a:spcAft>
              <a:buNone/>
            </a:pPr>
            <a:r>
              <a:rPr lang="es"/>
              <a:t>Baltimore, MD</a:t>
            </a:r>
            <a:endParaRPr/>
          </a:p>
        </p:txBody>
      </p:sp>
      <p:sp>
        <p:nvSpPr>
          <p:cNvPr id="259" name="Google Shape;259;p38">
            <a:extLst>
              <a:ext uri="{FF2B5EF4-FFF2-40B4-BE49-F238E27FC236}">
                <a16:creationId xmlns:a16="http://schemas.microsoft.com/office/drawing/2014/main" id="{2614EA5E-49CC-0D81-A121-08DAFBE3E76D}"/>
              </a:ext>
            </a:extLst>
          </p:cNvPr>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Howard University</a:t>
            </a:r>
          </a:p>
          <a:p>
            <a:pPr marL="0" lvl="0" indent="0" algn="ctr" rtl="0">
              <a:spcBef>
                <a:spcPts val="0"/>
              </a:spcBef>
              <a:spcAft>
                <a:spcPts val="0"/>
              </a:spcAft>
              <a:buNone/>
            </a:pPr>
            <a:r>
              <a:rPr lang="es"/>
              <a:t>Washington, DC</a:t>
            </a:r>
            <a:endParaRPr/>
          </a:p>
        </p:txBody>
      </p:sp>
      <p:sp>
        <p:nvSpPr>
          <p:cNvPr id="260" name="Google Shape;260;p38">
            <a:extLst>
              <a:ext uri="{FF2B5EF4-FFF2-40B4-BE49-F238E27FC236}">
                <a16:creationId xmlns:a16="http://schemas.microsoft.com/office/drawing/2014/main" id="{B13FE7F7-D1E0-5E58-C7DC-91C70DCA616D}"/>
              </a:ext>
            </a:extLst>
          </p:cNvPr>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University of Maryland</a:t>
            </a:r>
          </a:p>
          <a:p>
            <a:pPr marL="0" lvl="0" indent="0" algn="r" rtl="0">
              <a:spcBef>
                <a:spcPts val="0"/>
              </a:spcBef>
              <a:spcAft>
                <a:spcPts val="0"/>
              </a:spcAft>
              <a:buNone/>
            </a:pPr>
            <a:r>
              <a:rPr lang="es"/>
              <a:t>College Park, MD</a:t>
            </a:r>
            <a:endParaRPr/>
          </a:p>
        </p:txBody>
      </p:sp>
      <p:sp>
        <p:nvSpPr>
          <p:cNvPr id="261" name="Google Shape;261;p38">
            <a:extLst>
              <a:ext uri="{FF2B5EF4-FFF2-40B4-BE49-F238E27FC236}">
                <a16:creationId xmlns:a16="http://schemas.microsoft.com/office/drawing/2014/main" id="{170119AF-FFA0-0387-1320-361BC4901A2C}"/>
              </a:ext>
            </a:extLst>
          </p:cNvPr>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BisonBytes</a:t>
            </a:r>
            <a:endParaRPr/>
          </a:p>
        </p:txBody>
      </p:sp>
      <p:sp>
        <p:nvSpPr>
          <p:cNvPr id="262" name="Google Shape;262;p38">
            <a:extLst>
              <a:ext uri="{FF2B5EF4-FFF2-40B4-BE49-F238E27FC236}">
                <a16:creationId xmlns:a16="http://schemas.microsoft.com/office/drawing/2014/main" id="{BDFE2927-C6D0-7912-ADC9-A4C6D86E45B9}"/>
              </a:ext>
            </a:extLst>
          </p:cNvPr>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Bitcamp</a:t>
            </a:r>
            <a:endParaRPr/>
          </a:p>
        </p:txBody>
      </p:sp>
      <p:sp>
        <p:nvSpPr>
          <p:cNvPr id="263" name="Google Shape;263;p38">
            <a:extLst>
              <a:ext uri="{FF2B5EF4-FFF2-40B4-BE49-F238E27FC236}">
                <a16:creationId xmlns:a16="http://schemas.microsoft.com/office/drawing/2014/main" id="{05CB4244-883D-BD89-08EA-84CE7675A033}"/>
              </a:ext>
            </a:extLst>
          </p:cNvPr>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HOPHACKS</a:t>
            </a:r>
            <a:endParaRPr/>
          </a:p>
        </p:txBody>
      </p:sp>
      <p:sp>
        <p:nvSpPr>
          <p:cNvPr id="286" name="Google Shape;286;p38">
            <a:extLst>
              <a:ext uri="{FF2B5EF4-FFF2-40B4-BE49-F238E27FC236}">
                <a16:creationId xmlns:a16="http://schemas.microsoft.com/office/drawing/2014/main" id="{01C71221-AFEA-8915-EC19-EF600F2BE574}"/>
              </a:ext>
            </a:extLst>
          </p:cNvPr>
          <p:cNvSpPr/>
          <p:nvPr/>
        </p:nvSpPr>
        <p:spPr>
          <a:xfrm>
            <a:off x="3446151" y="1130984"/>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8">
            <a:extLst>
              <a:ext uri="{FF2B5EF4-FFF2-40B4-BE49-F238E27FC236}">
                <a16:creationId xmlns:a16="http://schemas.microsoft.com/office/drawing/2014/main" id="{EDE3C48C-3AAE-47D6-40DF-5C9572F8BD12}"/>
              </a:ext>
            </a:extLst>
          </p:cNvPr>
          <p:cNvGrpSpPr/>
          <p:nvPr/>
        </p:nvGrpSpPr>
        <p:grpSpPr>
          <a:xfrm>
            <a:off x="6010317" y="1012267"/>
            <a:ext cx="383632" cy="276449"/>
            <a:chOff x="3933342" y="4315767"/>
            <a:chExt cx="383632" cy="276449"/>
          </a:xfrm>
        </p:grpSpPr>
        <p:sp>
          <p:nvSpPr>
            <p:cNvPr id="288" name="Google Shape;288;p38">
              <a:extLst>
                <a:ext uri="{FF2B5EF4-FFF2-40B4-BE49-F238E27FC236}">
                  <a16:creationId xmlns:a16="http://schemas.microsoft.com/office/drawing/2014/main" id="{54F50321-100E-7F95-0F88-E225E0133C0B}"/>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a:extLst>
                <a:ext uri="{FF2B5EF4-FFF2-40B4-BE49-F238E27FC236}">
                  <a16:creationId xmlns:a16="http://schemas.microsoft.com/office/drawing/2014/main" id="{3A400056-05F4-61EE-F19E-43CEC2457204}"/>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a:extLst>
                <a:ext uri="{FF2B5EF4-FFF2-40B4-BE49-F238E27FC236}">
                  <a16:creationId xmlns:a16="http://schemas.microsoft.com/office/drawing/2014/main" id="{5D1318D5-0321-8029-A735-9A8AA0A79062}"/>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a:extLst>
                <a:ext uri="{FF2B5EF4-FFF2-40B4-BE49-F238E27FC236}">
                  <a16:creationId xmlns:a16="http://schemas.microsoft.com/office/drawing/2014/main" id="{7EA4BE11-6D9C-0872-F248-DA78FE6375BD}"/>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a:extLst>
                <a:ext uri="{FF2B5EF4-FFF2-40B4-BE49-F238E27FC236}">
                  <a16:creationId xmlns:a16="http://schemas.microsoft.com/office/drawing/2014/main" id="{014FE38A-E2AB-C036-0A69-B5C336F30F8D}"/>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a:extLst>
                <a:ext uri="{FF2B5EF4-FFF2-40B4-BE49-F238E27FC236}">
                  <a16:creationId xmlns:a16="http://schemas.microsoft.com/office/drawing/2014/main" id="{963CE69A-695F-DBA1-A61A-AE0262B9FF98}"/>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8">
            <a:extLst>
              <a:ext uri="{FF2B5EF4-FFF2-40B4-BE49-F238E27FC236}">
                <a16:creationId xmlns:a16="http://schemas.microsoft.com/office/drawing/2014/main" id="{5DC95DBD-437B-9627-A948-35BABFF5EA3D}"/>
              </a:ext>
            </a:extLst>
          </p:cNvPr>
          <p:cNvGrpSpPr/>
          <p:nvPr/>
        </p:nvGrpSpPr>
        <p:grpSpPr>
          <a:xfrm>
            <a:off x="819565" y="2979180"/>
            <a:ext cx="337069" cy="302593"/>
            <a:chOff x="3441065" y="4302505"/>
            <a:chExt cx="337069" cy="302593"/>
          </a:xfrm>
        </p:grpSpPr>
        <p:sp>
          <p:nvSpPr>
            <p:cNvPr id="295" name="Google Shape;295;p38">
              <a:extLst>
                <a:ext uri="{FF2B5EF4-FFF2-40B4-BE49-F238E27FC236}">
                  <a16:creationId xmlns:a16="http://schemas.microsoft.com/office/drawing/2014/main" id="{8F6690D2-4B25-966C-53FE-BB2982BA9911}"/>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a:extLst>
                <a:ext uri="{FF2B5EF4-FFF2-40B4-BE49-F238E27FC236}">
                  <a16:creationId xmlns:a16="http://schemas.microsoft.com/office/drawing/2014/main" id="{3AC62A6E-0633-3A26-7777-9C2ABDEE091A}"/>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a:extLst>
                <a:ext uri="{FF2B5EF4-FFF2-40B4-BE49-F238E27FC236}">
                  <a16:creationId xmlns:a16="http://schemas.microsoft.com/office/drawing/2014/main" id="{2BA4338F-CEC9-14F3-B483-67330EEB7E53}"/>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a:extLst>
                <a:ext uri="{FF2B5EF4-FFF2-40B4-BE49-F238E27FC236}">
                  <a16:creationId xmlns:a16="http://schemas.microsoft.com/office/drawing/2014/main" id="{B4A275E4-76DC-FFDE-B6E3-B53075895217}"/>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a:extLst>
                <a:ext uri="{FF2B5EF4-FFF2-40B4-BE49-F238E27FC236}">
                  <a16:creationId xmlns:a16="http://schemas.microsoft.com/office/drawing/2014/main" id="{3DAB32AF-E73E-B195-9D4A-62CE93D16A43}"/>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a:extLst>
                <a:ext uri="{FF2B5EF4-FFF2-40B4-BE49-F238E27FC236}">
                  <a16:creationId xmlns:a16="http://schemas.microsoft.com/office/drawing/2014/main" id="{F6788691-3E34-089B-6A11-64BDFF3A9F39}"/>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a:extLst>
                <a:ext uri="{FF2B5EF4-FFF2-40B4-BE49-F238E27FC236}">
                  <a16:creationId xmlns:a16="http://schemas.microsoft.com/office/drawing/2014/main" id="{D2A762F9-EDAC-A3B2-998E-AA8B1E30C48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a:extLst>
                <a:ext uri="{FF2B5EF4-FFF2-40B4-BE49-F238E27FC236}">
                  <a16:creationId xmlns:a16="http://schemas.microsoft.com/office/drawing/2014/main" id="{74FADEBC-40A5-27DB-386D-ED6C34A84173}"/>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a:extLst>
                <a:ext uri="{FF2B5EF4-FFF2-40B4-BE49-F238E27FC236}">
                  <a16:creationId xmlns:a16="http://schemas.microsoft.com/office/drawing/2014/main" id="{73DCC164-C911-8225-3EA8-438D84663A42}"/>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a:extLst>
                <a:ext uri="{FF2B5EF4-FFF2-40B4-BE49-F238E27FC236}">
                  <a16:creationId xmlns:a16="http://schemas.microsoft.com/office/drawing/2014/main" id="{DBA19A3B-A3B6-A1F6-2324-5268AAEFC40A}"/>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a:extLst>
                <a:ext uri="{FF2B5EF4-FFF2-40B4-BE49-F238E27FC236}">
                  <a16:creationId xmlns:a16="http://schemas.microsoft.com/office/drawing/2014/main" id="{F39B6775-9DB3-0BB8-820E-D99CFBC20FC8}"/>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a:extLst>
                <a:ext uri="{FF2B5EF4-FFF2-40B4-BE49-F238E27FC236}">
                  <a16:creationId xmlns:a16="http://schemas.microsoft.com/office/drawing/2014/main" id="{BB4BF523-E6A0-0FAB-F49E-39E9F536381F}"/>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a:extLst>
                <a:ext uri="{FF2B5EF4-FFF2-40B4-BE49-F238E27FC236}">
                  <a16:creationId xmlns:a16="http://schemas.microsoft.com/office/drawing/2014/main" id="{043A823A-CD0E-09D7-8EB3-C126A634DBEB}"/>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8">
            <a:extLst>
              <a:ext uri="{FF2B5EF4-FFF2-40B4-BE49-F238E27FC236}">
                <a16:creationId xmlns:a16="http://schemas.microsoft.com/office/drawing/2014/main" id="{6F21674A-BF06-01C7-68ED-90E33A0BC584}"/>
              </a:ext>
            </a:extLst>
          </p:cNvPr>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8">
            <a:extLst>
              <a:ext uri="{FF2B5EF4-FFF2-40B4-BE49-F238E27FC236}">
                <a16:creationId xmlns:a16="http://schemas.microsoft.com/office/drawing/2014/main" id="{0F8BB31E-9628-F453-2D20-8EEF1A250477}"/>
              </a:ext>
            </a:extLst>
          </p:cNvPr>
          <p:cNvGrpSpPr/>
          <p:nvPr/>
        </p:nvGrpSpPr>
        <p:grpSpPr>
          <a:xfrm>
            <a:off x="6057877" y="2961961"/>
            <a:ext cx="337070" cy="337040"/>
            <a:chOff x="1305327" y="2894211"/>
            <a:chExt cx="357520" cy="357488"/>
          </a:xfrm>
        </p:grpSpPr>
        <p:sp>
          <p:nvSpPr>
            <p:cNvPr id="310" name="Google Shape;310;p38">
              <a:extLst>
                <a:ext uri="{FF2B5EF4-FFF2-40B4-BE49-F238E27FC236}">
                  <a16:creationId xmlns:a16="http://schemas.microsoft.com/office/drawing/2014/main" id="{EBBF0078-77D5-01C4-F9D9-068A4CBABF7A}"/>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a:extLst>
                <a:ext uri="{FF2B5EF4-FFF2-40B4-BE49-F238E27FC236}">
                  <a16:creationId xmlns:a16="http://schemas.microsoft.com/office/drawing/2014/main" id="{5B5F1EF7-26A6-53DC-DFC4-95DD74CCFE5D}"/>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a:extLst>
                <a:ext uri="{FF2B5EF4-FFF2-40B4-BE49-F238E27FC236}">
                  <a16:creationId xmlns:a16="http://schemas.microsoft.com/office/drawing/2014/main" id="{5926D741-8137-D8CD-7526-C4F7B9B04CA5}"/>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a:extLst>
                <a:ext uri="{FF2B5EF4-FFF2-40B4-BE49-F238E27FC236}">
                  <a16:creationId xmlns:a16="http://schemas.microsoft.com/office/drawing/2014/main" id="{C753EE26-66D7-66AA-2F3B-46D010BFFA96}"/>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a:extLst>
                <a:ext uri="{FF2B5EF4-FFF2-40B4-BE49-F238E27FC236}">
                  <a16:creationId xmlns:a16="http://schemas.microsoft.com/office/drawing/2014/main" id="{13B38CCB-1640-42AA-EEE9-49E63644180F}"/>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8">
            <a:extLst>
              <a:ext uri="{FF2B5EF4-FFF2-40B4-BE49-F238E27FC236}">
                <a16:creationId xmlns:a16="http://schemas.microsoft.com/office/drawing/2014/main" id="{F6B3E253-6C0B-9B4E-03D8-E977F03ECCFB}"/>
              </a:ext>
            </a:extLst>
          </p:cNvPr>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HackUMBC</a:t>
            </a:r>
            <a:endParaRPr/>
          </a:p>
        </p:txBody>
      </p:sp>
      <p:sp>
        <p:nvSpPr>
          <p:cNvPr id="316" name="Google Shape;316;p38">
            <a:extLst>
              <a:ext uri="{FF2B5EF4-FFF2-40B4-BE49-F238E27FC236}">
                <a16:creationId xmlns:a16="http://schemas.microsoft.com/office/drawing/2014/main" id="{78089554-EBD3-2BF0-6BF1-1D8D2C39BBD6}"/>
              </a:ext>
            </a:extLst>
          </p:cNvPr>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UMBC</a:t>
            </a:r>
          </a:p>
          <a:p>
            <a:pPr marL="0" lvl="0" indent="0" algn="l" rtl="0">
              <a:spcBef>
                <a:spcPts val="0"/>
              </a:spcBef>
              <a:spcAft>
                <a:spcPts val="0"/>
              </a:spcAft>
              <a:buNone/>
            </a:pPr>
            <a:r>
              <a:rPr lang="es"/>
              <a:t>Baltimore, MD</a:t>
            </a:r>
            <a:endParaRPr/>
          </a:p>
        </p:txBody>
      </p:sp>
      <p:sp>
        <p:nvSpPr>
          <p:cNvPr id="317" name="Google Shape;317;p38">
            <a:extLst>
              <a:ext uri="{FF2B5EF4-FFF2-40B4-BE49-F238E27FC236}">
                <a16:creationId xmlns:a16="http://schemas.microsoft.com/office/drawing/2014/main" id="{3D15C6D4-D0E4-6841-0163-190F86170EC8}"/>
              </a:ext>
            </a:extLst>
          </p:cNvPr>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HackPSU</a:t>
            </a:r>
            <a:endParaRPr/>
          </a:p>
        </p:txBody>
      </p:sp>
      <p:sp>
        <p:nvSpPr>
          <p:cNvPr id="318" name="Google Shape;318;p38">
            <a:extLst>
              <a:ext uri="{FF2B5EF4-FFF2-40B4-BE49-F238E27FC236}">
                <a16:creationId xmlns:a16="http://schemas.microsoft.com/office/drawing/2014/main" id="{6D9B0CDE-6B63-9F34-A012-5ED0961C1294}"/>
              </a:ext>
            </a:extLst>
          </p:cNvPr>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Penn State University</a:t>
            </a:r>
          </a:p>
          <a:p>
            <a:pPr marL="0" lvl="0" indent="0" algn="ctr" rtl="0">
              <a:spcBef>
                <a:spcPts val="0"/>
              </a:spcBef>
              <a:spcAft>
                <a:spcPts val="0"/>
              </a:spcAft>
              <a:buNone/>
            </a:pPr>
            <a:r>
              <a:rPr lang="es"/>
              <a:t>University Park, PA</a:t>
            </a:r>
            <a:endParaRPr/>
          </a:p>
        </p:txBody>
      </p:sp>
      <p:sp>
        <p:nvSpPr>
          <p:cNvPr id="319" name="Google Shape;319;p38">
            <a:extLst>
              <a:ext uri="{FF2B5EF4-FFF2-40B4-BE49-F238E27FC236}">
                <a16:creationId xmlns:a16="http://schemas.microsoft.com/office/drawing/2014/main" id="{C4968A93-D07E-6D27-CEA1-828ECFCA1383}"/>
              </a:ext>
            </a:extLst>
          </p:cNvPr>
          <p:cNvSpPr txBox="1">
            <a:spLocks noGrp="1"/>
          </p:cNvSpPr>
          <p:nvPr>
            <p:ph type="ctrTitle" idx="14"/>
          </p:nvPr>
        </p:nvSpPr>
        <p:spPr>
          <a:xfrm>
            <a:off x="4638106" y="33678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Hoya Hacks</a:t>
            </a:r>
            <a:endParaRPr/>
          </a:p>
        </p:txBody>
      </p:sp>
      <p:sp>
        <p:nvSpPr>
          <p:cNvPr id="320" name="Google Shape;320;p38">
            <a:extLst>
              <a:ext uri="{FF2B5EF4-FFF2-40B4-BE49-F238E27FC236}">
                <a16:creationId xmlns:a16="http://schemas.microsoft.com/office/drawing/2014/main" id="{C812362A-9B13-3E9A-3A3F-DD7849740192}"/>
              </a:ext>
            </a:extLst>
          </p:cNvPr>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Georgetown University</a:t>
            </a:r>
          </a:p>
          <a:p>
            <a:pPr marL="0" lvl="0" indent="0" algn="r" rtl="0">
              <a:spcBef>
                <a:spcPts val="0"/>
              </a:spcBef>
              <a:spcAft>
                <a:spcPts val="0"/>
              </a:spcAft>
              <a:buNone/>
            </a:pPr>
            <a:r>
              <a:rPr lang="es"/>
              <a:t>Washington, DC</a:t>
            </a:r>
            <a:endParaRPr/>
          </a:p>
        </p:txBody>
      </p:sp>
      <p:pic>
        <p:nvPicPr>
          <p:cNvPr id="2050" name="Picture 2" descr="Major League Hacking 2024 Hackathon Season">
            <a:extLst>
              <a:ext uri="{FF2B5EF4-FFF2-40B4-BE49-F238E27FC236}">
                <a16:creationId xmlns:a16="http://schemas.microsoft.com/office/drawing/2014/main" id="{67481295-8243-DA15-395D-AD996E429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23" y="883648"/>
            <a:ext cx="910803" cy="9108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sonBytes">
            <a:extLst>
              <a:ext uri="{FF2B5EF4-FFF2-40B4-BE49-F238E27FC236}">
                <a16:creationId xmlns:a16="http://schemas.microsoft.com/office/drawing/2014/main" id="{EFE8EF62-6ED7-BBB0-EA83-52E77332B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722" y="1116778"/>
            <a:ext cx="2145891" cy="614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CC6BD72-0474-ADDC-6DB6-973D394E2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5531" y="1279843"/>
            <a:ext cx="1717228" cy="3827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a:extLst>
              <a:ext uri="{FF2B5EF4-FFF2-40B4-BE49-F238E27FC236}">
                <a16:creationId xmlns:a16="http://schemas.microsoft.com/office/drawing/2014/main" id="{5F148B67-9DF1-95F7-41AA-37108BC12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912" y="2794081"/>
            <a:ext cx="1041699" cy="10416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a:extLst>
              <a:ext uri="{FF2B5EF4-FFF2-40B4-BE49-F238E27FC236}">
                <a16:creationId xmlns:a16="http://schemas.microsoft.com/office/drawing/2014/main" id="{A7A65EB8-75C4-C3F3-716C-8E6E5329D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4600" y="2767482"/>
            <a:ext cx="926027" cy="8319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ya Hacks 2025 Presented by Microsoft">
            <a:extLst>
              <a:ext uri="{FF2B5EF4-FFF2-40B4-BE49-F238E27FC236}">
                <a16:creationId xmlns:a16="http://schemas.microsoft.com/office/drawing/2014/main" id="{49227884-0157-7D64-39C0-84C0AADFB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7693" y="2745465"/>
            <a:ext cx="1445148" cy="86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7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3" name="Picture 2" descr="SU Students Winning UMBC Hackathon - Educational Category">
            <a:extLst>
              <a:ext uri="{FF2B5EF4-FFF2-40B4-BE49-F238E27FC236}">
                <a16:creationId xmlns:a16="http://schemas.microsoft.com/office/drawing/2014/main" id="{2CF45C0B-D8FB-76D1-3A64-A6A65F820880}"/>
              </a:ext>
            </a:extLst>
          </p:cNvPr>
          <p:cNvPicPr>
            <a:picLocks noChangeAspect="1"/>
          </p:cNvPicPr>
          <p:nvPr/>
        </p:nvPicPr>
        <p:blipFill>
          <a:blip r:embed="rId3">
            <a:duotone>
              <a:prstClr val="black"/>
              <a:schemeClr val="accent3">
                <a:tint val="45000"/>
                <a:satMod val="400000"/>
              </a:schemeClr>
            </a:duotone>
          </a:blip>
          <a:stretch>
            <a:fillRect/>
          </a:stretch>
        </p:blipFill>
        <p:spPr>
          <a:xfrm>
            <a:off x="1109247" y="-28140"/>
            <a:ext cx="4659785" cy="3054361"/>
          </a:xfrm>
          <a:prstGeom prst="rect">
            <a:avLst/>
          </a:prstGeom>
        </p:spPr>
      </p:pic>
      <p:sp>
        <p:nvSpPr>
          <p:cNvPr id="193" name="Google Shape;193;p31"/>
          <p:cNvSpPr txBox="1">
            <a:spLocks noGrp="1"/>
          </p:cNvSpPr>
          <p:nvPr>
            <p:ph type="ctrTitle" idx="4"/>
          </p:nvPr>
        </p:nvSpPr>
        <p:spPr>
          <a:xfrm rot="5400000">
            <a:off x="5908734" y="2327654"/>
            <a:ext cx="446670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00" dirty="0"/>
              <a:t>PERSONAL MOTIVATIONS</a:t>
            </a:r>
          </a:p>
        </p:txBody>
      </p:sp>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Many employers and other helpful students</a:t>
            </a:r>
            <a:endParaRPr>
              <a:solidFill>
                <a:schemeClr val="lt1"/>
              </a:solidFill>
            </a:endParaRP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Unlike any classroom experience. Very industry-like, on your feet and learning as you do</a:t>
            </a:r>
            <a:endParaRPr dirty="0">
              <a:solidFill>
                <a:schemeClr val="lt1"/>
              </a:solidFill>
            </a:endParaRPr>
          </a:p>
        </p:txBody>
      </p:sp>
      <p:sp>
        <p:nvSpPr>
          <p:cNvPr id="198" name="Google Shape;198;p31"/>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LEARNING</a:t>
            </a:r>
            <a:endParaRPr/>
          </a:p>
        </p:txBody>
      </p:sp>
      <p:sp>
        <p:nvSpPr>
          <p:cNvPr id="199" name="Google Shape;199;p31"/>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NETWORKING</a:t>
            </a:r>
            <a:endParaRPr/>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CONFIDENCE</a:t>
            </a:r>
            <a:endParaRPr/>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Reinforces student’s ability with high-pressure situations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401668" y="1930039"/>
            <a:ext cx="348083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HACKATHON GOALS</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Hands-on experiences, helping students develop industry skills that may not be found as much in the classroom</a:t>
            </a:r>
            <a:endParaRPr dirty="0"/>
          </a:p>
        </p:txBody>
      </p:sp>
      <p:sp>
        <p:nvSpPr>
          <p:cNvPr id="182" name="Google Shape;182;p30"/>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Well-executed Hackathons attract attention from various companies, recruiters, sponsors, and prospective students</a:t>
            </a:r>
          </a:p>
          <a:p>
            <a:pPr marL="0" lvl="0" indent="0" algn="l" rtl="0">
              <a:spcBef>
                <a:spcPts val="0"/>
              </a:spcBef>
              <a:spcAft>
                <a:spcPts val="0"/>
              </a:spcAft>
              <a:buNone/>
            </a:pPr>
            <a:endParaRPr lang="en-US" dirty="0"/>
          </a:p>
        </p:txBody>
      </p:sp>
      <p:sp>
        <p:nvSpPr>
          <p:cNvPr id="183" name="Google Shape;183;p30"/>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Brings together students, alumni, mentors, and others to foster a positive and collaborate environment</a:t>
            </a:r>
            <a:endParaRPr>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Boosting University Reputation</a:t>
            </a:r>
          </a:p>
        </p:txBody>
      </p:sp>
      <p:sp>
        <p:nvSpPr>
          <p:cNvPr id="185" name="Google Shape;185;p30"/>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Improving Student Engagement</a:t>
            </a:r>
            <a:endParaRPr>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Enhancing Student Learning</a:t>
            </a:r>
            <a:endParaRPr>
              <a:solidFill>
                <a:schemeClr val="dk1"/>
              </a:solidFill>
            </a:endParaRPr>
          </a:p>
        </p:txBody>
      </p:sp>
      <p:sp>
        <p:nvSpPr>
          <p:cNvPr id="187" name="Google Shape;187;p30"/>
          <p:cNvSpPr txBox="1">
            <a:spLocks noGrp="1"/>
          </p:cNvSpPr>
          <p:nvPr>
            <p:ph type="ctrTitle" idx="7"/>
          </p:nvPr>
        </p:nvSpPr>
        <p:spPr>
          <a:xfrm>
            <a:off x="4213664" y="3331934"/>
            <a:ext cx="2506393"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Driving Research &amp; Innovation</a:t>
            </a:r>
            <a:endParaRPr/>
          </a:p>
        </p:txBody>
      </p:sp>
      <p:sp>
        <p:nvSpPr>
          <p:cNvPr id="188" name="Google Shape;188;p30"/>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Hackathons serve as a testing ground for new ideas, many of which could evolve into university-backed startup initiatives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GENERAL LOGISTICS</a:t>
            </a:r>
          </a:p>
        </p:txBody>
      </p:sp>
      <p:sp>
        <p:nvSpPr>
          <p:cNvPr id="344" name="Google Shape;344;p40"/>
          <p:cNvSpPr txBox="1">
            <a:spLocks noGrp="1"/>
          </p:cNvSpPr>
          <p:nvPr>
            <p:ph type="ctrTitle"/>
          </p:nvPr>
        </p:nvSpPr>
        <p:spPr>
          <a:xfrm>
            <a:off x="3992423" y="946076"/>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a:solidFill>
                  <a:schemeClr val="lt1"/>
                </a:solidFill>
                <a:latin typeface="Catamaran Light"/>
                <a:ea typeface="Catamaran Light"/>
                <a:cs typeface="Catamaran Light"/>
                <a:sym typeface="Catamaran Light"/>
              </a:rPr>
              <a:t>EVENT DATE</a:t>
            </a:r>
          </a:p>
        </p:txBody>
      </p:sp>
      <p:sp>
        <p:nvSpPr>
          <p:cNvPr id="345" name="Google Shape;345;p40"/>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12-Hours </a:t>
            </a:r>
            <a:endParaRPr dirty="0">
              <a:solidFill>
                <a:schemeClr val="lt1"/>
              </a:solidFill>
            </a:endParaRPr>
          </a:p>
        </p:txBody>
      </p:sp>
      <p:sp>
        <p:nvSpPr>
          <p:cNvPr id="346" name="Google Shape;346;p40"/>
          <p:cNvSpPr/>
          <p:nvPr/>
        </p:nvSpPr>
        <p:spPr>
          <a:xfrm>
            <a:off x="3511625" y="2184150"/>
            <a:ext cx="2887500" cy="7752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txBox="1">
            <a:spLocks noGrp="1"/>
          </p:cNvSpPr>
          <p:nvPr>
            <p:ph type="ctrTitle"/>
          </p:nvPr>
        </p:nvSpPr>
        <p:spPr>
          <a:xfrm>
            <a:off x="3992423" y="2328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0">
                <a:latin typeface="Catamaran Light"/>
                <a:ea typeface="Catamaran Light"/>
                <a:cs typeface="Catamaran Light"/>
                <a:sym typeface="Catamaran Light"/>
              </a:rPr>
              <a:t>HACKATHON DURATION</a:t>
            </a:r>
            <a:endParaRPr sz="1400" b="0">
              <a:latin typeface="Catamaran Light"/>
              <a:ea typeface="Catamaran Light"/>
              <a:cs typeface="Catamaran Light"/>
              <a:sym typeface="Catamaran Light"/>
            </a:endParaRPr>
          </a:p>
        </p:txBody>
      </p:sp>
      <p:sp>
        <p:nvSpPr>
          <p:cNvPr id="348" name="Google Shape;348;p40"/>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txBox="1">
            <a:spLocks noGrp="1"/>
          </p:cNvSpPr>
          <p:nvPr>
            <p:ph type="ctrTitle"/>
          </p:nvPr>
        </p:nvSpPr>
        <p:spPr>
          <a:xfrm>
            <a:off x="3992423" y="3694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dirty="0">
                <a:solidFill>
                  <a:schemeClr val="lt1"/>
                </a:solidFill>
                <a:latin typeface="Catamaran Light"/>
                <a:ea typeface="Catamaran Light"/>
                <a:cs typeface="Catamaran Light"/>
                <a:sym typeface="Catamaran Light"/>
              </a:rPr>
              <a:t>BUILDING VENUE</a:t>
            </a:r>
          </a:p>
        </p:txBody>
      </p:sp>
      <p:sp>
        <p:nvSpPr>
          <p:cNvPr id="350" name="Google Shape;350;p40"/>
          <p:cNvSpPr/>
          <p:nvPr/>
        </p:nvSpPr>
        <p:spPr>
          <a:xfrm>
            <a:off x="720000" y="603850"/>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Oct. 25th, 2025</a:t>
            </a:r>
            <a:endParaRPr>
              <a:solidFill>
                <a:schemeClr val="lt1"/>
              </a:solidFill>
            </a:endParaRPr>
          </a:p>
        </p:txBody>
      </p:sp>
      <p:sp>
        <p:nvSpPr>
          <p:cNvPr id="352" name="Google Shape;352;p40"/>
          <p:cNvSpPr/>
          <p:nvPr/>
        </p:nvSpPr>
        <p:spPr>
          <a:xfrm>
            <a:off x="720000" y="3350112"/>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Henson</a:t>
            </a:r>
            <a:endParaRPr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p:nvPr/>
        </p:nvSpPr>
        <p:spPr>
          <a:xfrm rot="5400000">
            <a:off x="2244038" y="23933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rot="-5400000" flipH="1">
            <a:off x="4398349" y="7330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rot="-5400000" flipH="1">
            <a:off x="4398349" y="23805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txBox="1">
            <a:spLocks noGrp="1"/>
          </p:cNvSpPr>
          <p:nvPr>
            <p:ph type="ctrTitle"/>
          </p:nvPr>
        </p:nvSpPr>
        <p:spPr>
          <a:xfrm rot="5400000">
            <a:off x="6061527" y="2367006"/>
            <a:ext cx="4543178"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This Semester’s Achievements</a:t>
            </a:r>
            <a:endParaRPr sz="2000" dirty="0"/>
          </a:p>
        </p:txBody>
      </p:sp>
      <p:sp>
        <p:nvSpPr>
          <p:cNvPr id="441" name="Google Shape;441;p46"/>
          <p:cNvSpPr/>
          <p:nvPr/>
        </p:nvSpPr>
        <p:spPr>
          <a:xfrm rot="5400000">
            <a:off x="2244038" y="7458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txBox="1">
            <a:spLocks noGrp="1"/>
          </p:cNvSpPr>
          <p:nvPr>
            <p:ph type="ctrTitle" idx="4294967295"/>
          </p:nvPr>
        </p:nvSpPr>
        <p:spPr>
          <a:xfrm>
            <a:off x="2601551" y="1072400"/>
            <a:ext cx="1323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Website</a:t>
            </a:r>
            <a:endParaRPr sz="1800" dirty="0">
              <a:solidFill>
                <a:schemeClr val="lt1"/>
              </a:solidFill>
            </a:endParaRPr>
          </a:p>
        </p:txBody>
      </p:sp>
      <p:sp>
        <p:nvSpPr>
          <p:cNvPr id="443" name="Google Shape;443;p46"/>
          <p:cNvSpPr txBox="1">
            <a:spLocks noGrp="1"/>
          </p:cNvSpPr>
          <p:nvPr>
            <p:ph type="ctrTitle" idx="4294967295"/>
          </p:nvPr>
        </p:nvSpPr>
        <p:spPr>
          <a:xfrm>
            <a:off x="2539377" y="3579340"/>
            <a:ext cx="1447647"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a:solidFill>
                  <a:schemeClr val="lt1"/>
                </a:solidFill>
              </a:rPr>
              <a:t>Contacted Sponsors</a:t>
            </a:r>
            <a:endParaRPr sz="1600" dirty="0">
              <a:solidFill>
                <a:schemeClr val="lt1"/>
              </a:solidFill>
            </a:endParaRPr>
          </a:p>
        </p:txBody>
      </p:sp>
      <p:sp>
        <p:nvSpPr>
          <p:cNvPr id="444" name="Google Shape;444;p46"/>
          <p:cNvSpPr txBox="1">
            <a:spLocks noGrp="1"/>
          </p:cNvSpPr>
          <p:nvPr>
            <p:ph type="ctrTitle" idx="4294967295"/>
          </p:nvPr>
        </p:nvSpPr>
        <p:spPr>
          <a:xfrm>
            <a:off x="4323056" y="1072400"/>
            <a:ext cx="1463511"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Logistics</a:t>
            </a:r>
            <a:endParaRPr sz="1800" dirty="0">
              <a:solidFill>
                <a:schemeClr val="lt1"/>
              </a:solidFill>
            </a:endParaRPr>
          </a:p>
        </p:txBody>
      </p:sp>
      <p:sp>
        <p:nvSpPr>
          <p:cNvPr id="445" name="Google Shape;445;p46"/>
          <p:cNvSpPr txBox="1">
            <a:spLocks noGrp="1"/>
          </p:cNvSpPr>
          <p:nvPr>
            <p:ph type="ctrTitle" idx="4294967295"/>
          </p:nvPr>
        </p:nvSpPr>
        <p:spPr>
          <a:xfrm>
            <a:off x="4288100" y="3550632"/>
            <a:ext cx="1476247"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Assembled a Team</a:t>
            </a:r>
            <a:endParaRPr sz="1800" dirty="0">
              <a:solidFill>
                <a:schemeClr val="lt1"/>
              </a:solidFill>
            </a:endParaRPr>
          </a:p>
        </p:txBody>
      </p:sp>
      <p:sp>
        <p:nvSpPr>
          <p:cNvPr id="446" name="Google Shape;446;p46"/>
          <p:cNvSpPr txBox="1">
            <a:spLocks noGrp="1"/>
          </p:cNvSpPr>
          <p:nvPr>
            <p:ph type="subTitle" idx="4294967295"/>
          </p:nvPr>
        </p:nvSpPr>
        <p:spPr>
          <a:xfrm flipH="1">
            <a:off x="4288100" y="1457300"/>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Wrote detailed proposals with logistical information</a:t>
            </a:r>
            <a:endParaRPr sz="1000" dirty="0">
              <a:solidFill>
                <a:schemeClr val="lt1"/>
              </a:solidFill>
            </a:endParaRPr>
          </a:p>
        </p:txBody>
      </p:sp>
      <p:sp>
        <p:nvSpPr>
          <p:cNvPr id="447" name="Google Shape;447;p46"/>
          <p:cNvSpPr txBox="1">
            <a:spLocks noGrp="1"/>
          </p:cNvSpPr>
          <p:nvPr>
            <p:ph type="subTitle" idx="4294967295"/>
          </p:nvPr>
        </p:nvSpPr>
        <p:spPr>
          <a:xfrm flipH="1">
            <a:off x="4288100" y="2800469"/>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Assembled a team of like-minded students to aid in the execution of the event</a:t>
            </a:r>
            <a:endParaRPr sz="1000" dirty="0">
              <a:solidFill>
                <a:schemeClr val="lt1"/>
              </a:solidFill>
            </a:endParaRPr>
          </a:p>
        </p:txBody>
      </p:sp>
      <p:sp>
        <p:nvSpPr>
          <p:cNvPr id="448" name="Google Shape;448;p46"/>
          <p:cNvSpPr/>
          <p:nvPr/>
        </p:nvSpPr>
        <p:spPr>
          <a:xfrm>
            <a:off x="3652825" y="2342925"/>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txBox="1">
            <a:spLocks noGrp="1"/>
          </p:cNvSpPr>
          <p:nvPr>
            <p:ph type="subTitle" idx="4294967295"/>
          </p:nvPr>
        </p:nvSpPr>
        <p:spPr>
          <a:xfrm flipH="1">
            <a:off x="2594200" y="1457300"/>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Successfully built and deployed website, collaborating with SU webmasters</a:t>
            </a:r>
            <a:endParaRPr sz="1000" dirty="0">
              <a:solidFill>
                <a:schemeClr val="lt1"/>
              </a:solidFill>
            </a:endParaRPr>
          </a:p>
        </p:txBody>
      </p:sp>
      <p:sp>
        <p:nvSpPr>
          <p:cNvPr id="450" name="Google Shape;450;p46"/>
          <p:cNvSpPr txBox="1">
            <a:spLocks noGrp="1"/>
          </p:cNvSpPr>
          <p:nvPr>
            <p:ph type="subTitle" idx="4294967295"/>
          </p:nvPr>
        </p:nvSpPr>
        <p:spPr>
          <a:xfrm flipH="1">
            <a:off x="2594200" y="2825740"/>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Began the process of contacting sponsors, writing letters and creating sponsor tiers</a:t>
            </a:r>
            <a:endParaRPr sz="1000" dirty="0">
              <a:solidFill>
                <a:schemeClr val="lt1"/>
              </a:solidFill>
            </a:endParaRPr>
          </a:p>
        </p:txBody>
      </p:sp>
      <p:pic>
        <p:nvPicPr>
          <p:cNvPr id="4" name="Picture 3" descr="A cartoon of a bird wearing sunglasses&#10;&#10;AI-generated content may be incorrect.">
            <a:extLst>
              <a:ext uri="{FF2B5EF4-FFF2-40B4-BE49-F238E27FC236}">
                <a16:creationId xmlns:a16="http://schemas.microsoft.com/office/drawing/2014/main" id="{5367F016-23D7-B80B-F19D-C23FF0B638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14635" y="2316103"/>
            <a:ext cx="562279" cy="568176"/>
          </a:xfrm>
          <a:prstGeom prst="rect">
            <a:avLst/>
          </a:prstGeom>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13198cc9-3c3b-4c1a-9ccb-12fa5ba2dc9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F2A3E9B079E848A3AF11949D550B2D" ma:contentTypeVersion="16" ma:contentTypeDescription="Create a new document." ma:contentTypeScope="" ma:versionID="ab69d55649c2a77067baf153c8be978f">
  <xsd:schema xmlns:xsd="http://www.w3.org/2001/XMLSchema" xmlns:xs="http://www.w3.org/2001/XMLSchema" xmlns:p="http://schemas.microsoft.com/office/2006/metadata/properties" xmlns:ns3="32bf9ea2-8916-4ca6-a1cf-12fc56fb34f8" xmlns:ns4="13198cc9-3c3b-4c1a-9ccb-12fa5ba2dc98" targetNamespace="http://schemas.microsoft.com/office/2006/metadata/properties" ma:root="true" ma:fieldsID="6c68829159b160c396673a0468e2ee97" ns3:_="" ns4:_="">
    <xsd:import namespace="32bf9ea2-8916-4ca6-a1cf-12fc56fb34f8"/>
    <xsd:import namespace="13198cc9-3c3b-4c1a-9ccb-12fa5ba2dc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DateTaken" minOccurs="0"/>
                <xsd:element ref="ns4:MediaServiceLocation" minOccurs="0"/>
                <xsd:element ref="ns4:MediaServiceObjectDetectorVersions" minOccurs="0"/>
                <xsd:element ref="ns4:MediaServiceSearchProperties" minOccurs="0"/>
                <xsd:element ref="ns4:MediaServiceSystemTags"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bf9ea2-8916-4ca6-a1cf-12fc56fb34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198cc9-3c3b-4c1a-9ccb-12fa5ba2dc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FFECCF-47B3-4F4F-9E47-A93A5B0B9A9C}">
  <ds:schemaRefs>
    <ds:schemaRef ds:uri="http://schemas.microsoft.com/sharepoint/v3/contenttype/forms"/>
  </ds:schemaRefs>
</ds:datastoreItem>
</file>

<file path=customXml/itemProps2.xml><?xml version="1.0" encoding="utf-8"?>
<ds:datastoreItem xmlns:ds="http://schemas.openxmlformats.org/officeDocument/2006/customXml" ds:itemID="{A50CC72E-1BF8-4D6E-B833-E8C24FB4199C}">
  <ds:schemaRefs>
    <ds:schemaRef ds:uri="http://purl.org/dc/terms/"/>
    <ds:schemaRef ds:uri="http://schemas.microsoft.com/office/2006/documentManagement/types"/>
    <ds:schemaRef ds:uri="http://purl.org/dc/elements/1.1/"/>
    <ds:schemaRef ds:uri="32bf9ea2-8916-4ca6-a1cf-12fc56fb34f8"/>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13198cc9-3c3b-4c1a-9ccb-12fa5ba2dc98"/>
    <ds:schemaRef ds:uri="http://purl.org/dc/dcmitype/"/>
  </ds:schemaRefs>
</ds:datastoreItem>
</file>

<file path=customXml/itemProps3.xml><?xml version="1.0" encoding="utf-8"?>
<ds:datastoreItem xmlns:ds="http://schemas.openxmlformats.org/officeDocument/2006/customXml" ds:itemID="{1A46397D-26F3-4329-965F-1BAC697B016D}">
  <ds:schemaRefs>
    <ds:schemaRef ds:uri="13198cc9-3c3b-4c1a-9ccb-12fa5ba2dc98"/>
    <ds:schemaRef ds:uri="32bf9ea2-8916-4ca6-a1cf-12fc56fb34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2407</TotalTime>
  <Words>580</Words>
  <Application>Microsoft Office PowerPoint</Application>
  <PresentationFormat>On-screen Show (16:9)</PresentationFormat>
  <Paragraphs>109</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Catamaran Light</vt:lpstr>
      <vt:lpstr>Fira Sans Extra Condensed Medium</vt:lpstr>
      <vt:lpstr>Roboto</vt:lpstr>
      <vt:lpstr>Livvic</vt:lpstr>
      <vt:lpstr>Courier New</vt:lpstr>
      <vt:lpstr>Engineering Project Proposal by Slidesgo</vt:lpstr>
      <vt:lpstr>GullHacks Salisbury’s First Ever Hackathon</vt:lpstr>
      <vt:lpstr>TABLE OF CONTENTS</vt:lpstr>
      <vt:lpstr>What is a Hackathon?</vt:lpstr>
      <vt:lpstr>Hackathon Stages</vt:lpstr>
      <vt:lpstr>OTHER UNIVERSITY-BACKED HACKATHONS</vt:lpstr>
      <vt:lpstr>PERSONAL MOTIVATIONS</vt:lpstr>
      <vt:lpstr>HACKATHON GOALS</vt:lpstr>
      <vt:lpstr>GENERAL LOGISTICS</vt:lpstr>
      <vt:lpstr>This Semester’s Achievements</vt:lpstr>
      <vt:lpstr>WEBSITE PREVIEW</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Jairik McCauley</dc:creator>
  <cp:lastModifiedBy>Jairik McCauley</cp:lastModifiedBy>
  <cp:revision>4</cp:revision>
  <dcterms:modified xsi:type="dcterms:W3CDTF">2025-04-25T15:51:34Z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0x010100D2F2A3E9B079E848A3AF11949D550B2D</vt:lpwstr>
  </property>
</Properties>
</file>